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handoutMasterIdLst>
    <p:handoutMasterId r:id="rId36"/>
  </p:handoutMasterIdLst>
  <p:sldIdLst>
    <p:sldId id="309" r:id="rId5"/>
    <p:sldId id="2147140457" r:id="rId6"/>
    <p:sldId id="2147140458" r:id="rId7"/>
    <p:sldId id="2147140459" r:id="rId8"/>
    <p:sldId id="2147140460" r:id="rId9"/>
    <p:sldId id="2147140461" r:id="rId10"/>
    <p:sldId id="2147140462" r:id="rId11"/>
    <p:sldId id="2147140463" r:id="rId12"/>
    <p:sldId id="2147140464" r:id="rId13"/>
    <p:sldId id="2147140465" r:id="rId14"/>
    <p:sldId id="2147140466" r:id="rId15"/>
    <p:sldId id="2147140467" r:id="rId16"/>
    <p:sldId id="2147140468" r:id="rId17"/>
    <p:sldId id="2147140442" r:id="rId18"/>
    <p:sldId id="2147140427" r:id="rId19"/>
    <p:sldId id="2147140394" r:id="rId20"/>
    <p:sldId id="2147140443" r:id="rId21"/>
    <p:sldId id="2147140456" r:id="rId22"/>
    <p:sldId id="2147140444" r:id="rId23"/>
    <p:sldId id="2147140398" r:id="rId24"/>
    <p:sldId id="2147140446" r:id="rId25"/>
    <p:sldId id="2147140447" r:id="rId26"/>
    <p:sldId id="2147140451" r:id="rId27"/>
    <p:sldId id="2147140453" r:id="rId28"/>
    <p:sldId id="2147140454" r:id="rId29"/>
    <p:sldId id="2147140452" r:id="rId30"/>
    <p:sldId id="2147140450" r:id="rId31"/>
    <p:sldId id="2147140455" r:id="rId32"/>
    <p:sldId id="2147140448" r:id="rId33"/>
    <p:sldId id="2147140449"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5BA906-B677-4ED9-B365-ED690E2CB720}">
          <p14:sldIdLst>
            <p14:sldId id="309"/>
            <p14:sldId id="2147140457"/>
            <p14:sldId id="2147140458"/>
            <p14:sldId id="2147140459"/>
            <p14:sldId id="2147140460"/>
            <p14:sldId id="2147140461"/>
            <p14:sldId id="2147140462"/>
            <p14:sldId id="2147140463"/>
            <p14:sldId id="2147140464"/>
            <p14:sldId id="2147140465"/>
            <p14:sldId id="2147140466"/>
            <p14:sldId id="2147140467"/>
            <p14:sldId id="2147140468"/>
            <p14:sldId id="2147140442"/>
            <p14:sldId id="2147140427"/>
            <p14:sldId id="2147140394"/>
            <p14:sldId id="2147140443"/>
            <p14:sldId id="2147140456"/>
            <p14:sldId id="2147140444"/>
            <p14:sldId id="2147140398"/>
            <p14:sldId id="2147140446"/>
            <p14:sldId id="2147140447"/>
            <p14:sldId id="2147140451"/>
            <p14:sldId id="2147140453"/>
            <p14:sldId id="2147140454"/>
            <p14:sldId id="2147140452"/>
            <p14:sldId id="2147140450"/>
            <p14:sldId id="2147140455"/>
            <p14:sldId id="2147140448"/>
            <p14:sldId id="21471404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212BB9-A5CF-D335-3301-776C81AF3ABE}" name="Lachlan Vass" initials="LV" userId="S::lachlan.vass@e61.in::3865f71c-c396-40c5-8390-2fc8d944de27" providerId="AD"/>
  <p188:author id="{34CD6AE3-4402-C73C-3D6D-D595530990B9}" name="Jack Buckley" initials="JB" userId="S::jack.buckley@e61.in::28ddcf48-0b29-47ef-8181-0ce27c074e2e" providerId="AD"/>
  <p188:author id="{71CA22F3-774C-2056-8AF6-7BA1CB40250A}" name="Sinn, Joshua" initials="SJ" userId="S::joshua.sinn@accenture.com::611c4376-2cbd-4772-b570-fe288a3c2a7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7AB"/>
    <a:srgbClr val="004F54"/>
    <a:srgbClr val="2061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4" autoAdjust="0"/>
    <p:restoredTop sz="94694"/>
  </p:normalViewPr>
  <p:slideViewPr>
    <p:cSldViewPr snapToGrid="0">
      <p:cViewPr varScale="1">
        <p:scale>
          <a:sx n="105" d="100"/>
          <a:sy n="105" d="100"/>
        </p:scale>
        <p:origin x="828"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9F452D-FA17-885C-CC89-0DC68658B2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1B9CDAA-6A69-3DFF-BE4E-6602CC25B0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F87968-E7C3-4FA2-86D7-7CFDDCA2896A}" type="datetimeFigureOut">
              <a:rPr lang="en-US" smtClean="0"/>
              <a:t>11/28/2025</a:t>
            </a:fld>
            <a:endParaRPr lang="en-US"/>
          </a:p>
        </p:txBody>
      </p:sp>
      <p:sp>
        <p:nvSpPr>
          <p:cNvPr id="4" name="Footer Placeholder 3">
            <a:extLst>
              <a:ext uri="{FF2B5EF4-FFF2-40B4-BE49-F238E27FC236}">
                <a16:creationId xmlns:a16="http://schemas.microsoft.com/office/drawing/2014/main" id="{A60F01E9-DBAA-1EA2-4D9A-7E77B5DFA5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DBB76F-B80E-EE0E-9F0D-2AC6378957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08A632-F1EE-40DC-8EB4-831F2F70E759}" type="slidenum">
              <a:rPr lang="en-US" smtClean="0"/>
              <a:t>‹#›</a:t>
            </a:fld>
            <a:endParaRPr lang="en-US"/>
          </a:p>
        </p:txBody>
      </p:sp>
    </p:spTree>
    <p:extLst>
      <p:ext uri="{BB962C8B-B14F-4D97-AF65-F5344CB8AC3E}">
        <p14:creationId xmlns:p14="http://schemas.microsoft.com/office/powerpoint/2010/main" val="340407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6A7BE-E113-476D-8DE0-A6138461ACE1}" type="datetimeFigureOut">
              <a:rPr lang="en-US" smtClean="0"/>
              <a:t>11/28/2025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F2214-1F6F-4D6B-854F-093941A8F696}" type="slidenum">
              <a:rPr lang="en-US" smtClean="0"/>
              <a:t>‹#›</a:t>
            </a:fld>
            <a:endParaRPr lang="en-US"/>
          </a:p>
        </p:txBody>
      </p:sp>
    </p:spTree>
    <p:extLst>
      <p:ext uri="{BB962C8B-B14F-4D97-AF65-F5344CB8AC3E}">
        <p14:creationId xmlns:p14="http://schemas.microsoft.com/office/powerpoint/2010/main" val="330811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cker 1/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83544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cker Alt 4/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483268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cker Alt 5/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97458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cker Alt App">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dirty="0">
                <a:solidFill>
                  <a:schemeClr val="tx1"/>
                </a:solidFill>
                <a:latin typeface="+mj-lt"/>
                <a:cs typeface="Arial" panose="020B0604020202020204" pitchFamily="34" charset="0"/>
              </a:rPr>
              <a:t>Appendix</a:t>
            </a:r>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153817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cker 1/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164627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cker 2/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640386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cker 3/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641323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cker 4/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918177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cker Alt 1/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2995420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cker Alt 2/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130912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cker Alt 3/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76870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cker 2/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466308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cker Alt 4/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97536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op Left">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9" name="Rectangle 8">
            <a:extLst>
              <a:ext uri="{FF2B5EF4-FFF2-40B4-BE49-F238E27FC236}">
                <a16:creationId xmlns:a16="http://schemas.microsoft.com/office/drawing/2014/main" id="{2CCB03E8-089D-0ACD-1D05-C59964D50E2F}"/>
              </a:ext>
            </a:extLst>
          </p:cNvPr>
          <p:cNvSpPr/>
          <p:nvPr userDrawn="1"/>
        </p:nvSpPr>
        <p:spPr>
          <a:xfrm>
            <a:off x="0" y="35076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3" name="Text Placeholder 12">
            <a:extLst>
              <a:ext uri="{FF2B5EF4-FFF2-40B4-BE49-F238E27FC236}">
                <a16:creationId xmlns:a16="http://schemas.microsoft.com/office/drawing/2014/main" id="{42143CB0-80E3-8AB0-053D-E52E19E92F6F}"/>
              </a:ext>
            </a:extLst>
          </p:cNvPr>
          <p:cNvSpPr>
            <a:spLocks noGrp="1"/>
          </p:cNvSpPr>
          <p:nvPr>
            <p:ph type="body" sz="quarter" idx="12" hasCustomPrompt="1"/>
          </p:nvPr>
        </p:nvSpPr>
        <p:spPr>
          <a:xfrm>
            <a:off x="-199" y="26127"/>
            <a:ext cx="1980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200" smtClean="0">
                <a:solidFill>
                  <a:schemeClr val="tx1"/>
                </a:solidFill>
                <a:latin typeface="+mj-lt"/>
                <a:ea typeface="+mn-ea"/>
              </a:defRPr>
            </a:lvl1pPr>
            <a:lvl2pPr>
              <a:defRPr lang="en-US" sz="1800" smtClean="0">
                <a:solidFill>
                  <a:schemeClr val="lt1"/>
                </a:solidFill>
                <a:ea typeface="+mn-ea"/>
                <a:cs typeface="+mn-cs"/>
              </a:defRPr>
            </a:lvl2pPr>
            <a:lvl3pPr>
              <a:defRPr lang="en-US" sz="1800" smtClean="0">
                <a:solidFill>
                  <a:schemeClr val="lt1"/>
                </a:solidFill>
                <a:ea typeface="+mn-ea"/>
                <a:cs typeface="+mn-cs"/>
              </a:defRPr>
            </a:lvl3pPr>
            <a:lvl4pPr>
              <a:defRPr lang="en-US" sz="1800" smtClean="0">
                <a:solidFill>
                  <a:schemeClr val="lt1"/>
                </a:solidFill>
                <a:ea typeface="+mn-ea"/>
                <a:cs typeface="+mn-cs"/>
              </a:defRPr>
            </a:lvl4pPr>
            <a:lvl5pPr>
              <a:defRPr lang="en-AU" sz="1800">
                <a:solidFill>
                  <a:schemeClr val="lt1"/>
                </a:solidFill>
                <a:ea typeface="+mn-ea"/>
                <a:cs typeface="+mn-cs"/>
              </a:defRPr>
            </a:lvl5pPr>
          </a:lstStyle>
          <a:p>
            <a:pPr lvl="0" defTabSz="914400" latinLnBrk="0"/>
            <a:r>
              <a:rPr lang="en-US"/>
              <a:t>Section name here</a:t>
            </a:r>
            <a:endParaRPr lang="en-AU"/>
          </a:p>
        </p:txBody>
      </p:sp>
    </p:spTree>
    <p:extLst>
      <p:ext uri="{BB962C8B-B14F-4D97-AF65-F5344CB8AC3E}">
        <p14:creationId xmlns:p14="http://schemas.microsoft.com/office/powerpoint/2010/main" val="3727668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842674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F090DBB-DBAB-499B-B31E-9C5FEBA1D20C}"/>
              </a:ext>
            </a:extLst>
          </p:cNvPr>
          <p:cNvGraphicFramePr>
            <a:graphicFrameLocks noChangeAspect="1"/>
          </p:cNvGraphicFramePr>
          <p:nvPr userDrawn="1">
            <p:custDataLst>
              <p:tags r:id="rId1"/>
            </p:custDataLst>
            <p:extLst>
              <p:ext uri="{D42A27DB-BD31-4B8C-83A1-F6EECF244321}">
                <p14:modId xmlns:p14="http://schemas.microsoft.com/office/powerpoint/2010/main" val="2460769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10" name="Object 9" hidden="1">
                        <a:extLst>
                          <a:ext uri="{FF2B5EF4-FFF2-40B4-BE49-F238E27FC236}">
                            <a16:creationId xmlns:a16="http://schemas.microsoft.com/office/drawing/2014/main" id="{EF090DBB-DBAB-499B-B31E-9C5FEBA1D2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9" name="Rectangle 28">
            <a:extLst>
              <a:ext uri="{FF2B5EF4-FFF2-40B4-BE49-F238E27FC236}">
                <a16:creationId xmlns:a16="http://schemas.microsoft.com/office/drawing/2014/main" id="{2AED96BB-361A-4F3E-A7CB-D1560FDE9F21}"/>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8CD3CA51-1D19-4ADC-908F-13F64C03CB28}"/>
              </a:ext>
            </a:extLst>
          </p:cNvPr>
          <p:cNvSpPr>
            <a:spLocks noGrp="1"/>
          </p:cNvSpPr>
          <p:nvPr>
            <p:ph type="ctrTitle" hasCustomPrompt="1"/>
          </p:nvPr>
        </p:nvSpPr>
        <p:spPr>
          <a:xfrm>
            <a:off x="7207417" y="3925156"/>
            <a:ext cx="4698834" cy="1181862"/>
          </a:xfrm>
          <a:prstGeom prst="rect">
            <a:avLst/>
          </a:prstGeom>
        </p:spPr>
        <p:txBody>
          <a:bodyPr vert="horz" wrap="square" lIns="0" tIns="0" rIns="0" bIns="0" anchor="b">
            <a:spAutoFit/>
          </a:bodyPr>
          <a:lstStyle>
            <a:lvl1pPr algn="ctr">
              <a:defRPr sz="3200">
                <a:solidFill>
                  <a:schemeClr val="tx1">
                    <a:lumMod val="50000"/>
                    <a:lumOff val="50000"/>
                  </a:schemeClr>
                </a:solidFill>
              </a:defRPr>
            </a:lvl1pPr>
          </a:lstStyle>
          <a:p>
            <a:r>
              <a:rPr lang="en-US"/>
              <a:t>Place presentation title here in sentence case, max 3 lines </a:t>
            </a:r>
          </a:p>
        </p:txBody>
      </p:sp>
      <p:pic>
        <p:nvPicPr>
          <p:cNvPr id="7" name="Picture 6">
            <a:extLst>
              <a:ext uri="{FF2B5EF4-FFF2-40B4-BE49-F238E27FC236}">
                <a16:creationId xmlns:a16="http://schemas.microsoft.com/office/drawing/2014/main" id="{762FDB2B-16C1-4564-B415-DBBBCF0037B4}"/>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93811" y="1475802"/>
            <a:ext cx="2726046" cy="1953198"/>
          </a:xfrm>
          <a:prstGeom prst="rect">
            <a:avLst/>
          </a:prstGeom>
        </p:spPr>
      </p:pic>
      <p:sp>
        <p:nvSpPr>
          <p:cNvPr id="26" name="Text Placeholder 25">
            <a:extLst>
              <a:ext uri="{FF2B5EF4-FFF2-40B4-BE49-F238E27FC236}">
                <a16:creationId xmlns:a16="http://schemas.microsoft.com/office/drawing/2014/main" id="{44C01ECE-843C-4618-8C3A-082A62CB3D44}"/>
              </a:ext>
            </a:extLst>
          </p:cNvPr>
          <p:cNvSpPr>
            <a:spLocks noGrp="1"/>
          </p:cNvSpPr>
          <p:nvPr>
            <p:ph type="body" sz="quarter" idx="10" hasCustomPrompt="1"/>
          </p:nvPr>
        </p:nvSpPr>
        <p:spPr>
          <a:xfrm>
            <a:off x="7207417" y="5334153"/>
            <a:ext cx="4698834" cy="307777"/>
          </a:xfrm>
          <a:prstGeom prst="rect">
            <a:avLst/>
          </a:prstGeom>
        </p:spPr>
        <p:txBody>
          <a:bodyPr wrap="square" lIns="0" tIns="0" rIns="0" bIns="0">
            <a:spAutoFit/>
          </a:bodyPr>
          <a:lstStyle>
            <a:lvl1pPr marL="0" indent="0" algn="ctr">
              <a:buNone/>
              <a:defRPr sz="2000">
                <a:solidFill>
                  <a:schemeClr val="tx1">
                    <a:lumMod val="50000"/>
                    <a:lumOff val="50000"/>
                  </a:schemeClr>
                </a:solidFill>
              </a:defRPr>
            </a:lvl1pPr>
            <a:lvl2pPr marL="457206" indent="0">
              <a:buNone/>
              <a:defRPr/>
            </a:lvl2pPr>
            <a:lvl3pPr marL="914411" indent="0">
              <a:buNone/>
              <a:defRPr/>
            </a:lvl3pPr>
            <a:lvl4pPr marL="1371617" indent="0">
              <a:buNone/>
              <a:defRPr/>
            </a:lvl4pPr>
            <a:lvl5pPr marL="1828823" indent="0">
              <a:buNone/>
              <a:defRPr/>
            </a:lvl5pPr>
          </a:lstStyle>
          <a:p>
            <a:pPr lvl="0"/>
            <a:r>
              <a:rPr lang="en-US"/>
              <a:t>Event title – event date</a:t>
            </a:r>
          </a:p>
        </p:txBody>
      </p:sp>
      <p:sp>
        <p:nvSpPr>
          <p:cNvPr id="3" name="Picture Placeholder 7">
            <a:extLst>
              <a:ext uri="{FF2B5EF4-FFF2-40B4-BE49-F238E27FC236}">
                <a16:creationId xmlns:a16="http://schemas.microsoft.com/office/drawing/2014/main" id="{9F417C3A-BBD1-0EAC-6A37-12CE6587C5B9}"/>
              </a:ext>
            </a:extLst>
          </p:cNvPr>
          <p:cNvSpPr>
            <a:spLocks noGrp="1"/>
          </p:cNvSpPr>
          <p:nvPr>
            <p:ph type="pic" sz="quarter" idx="11" hasCustomPrompt="1"/>
          </p:nvPr>
        </p:nvSpPr>
        <p:spPr>
          <a:xfrm>
            <a:off x="1" y="0"/>
            <a:ext cx="6921666" cy="6858000"/>
          </a:xfrm>
          <a:prstGeom prst="rect">
            <a:avLst/>
          </a:prstGeom>
          <a:noFill/>
        </p:spPr>
        <p:txBody>
          <a:bodyPr anchor="ctr"/>
          <a:lstStyle>
            <a:lvl1pPr algn="ctr">
              <a:defRPr sz="3200"/>
            </a:lvl1pPr>
          </a:lstStyle>
          <a:p>
            <a:r>
              <a:rPr lang="en-US"/>
              <a:t>Insert image </a:t>
            </a:r>
          </a:p>
          <a:p>
            <a:r>
              <a:rPr lang="en-US"/>
              <a:t>(try: https://unsplash.com/)</a:t>
            </a:r>
          </a:p>
        </p:txBody>
      </p:sp>
    </p:spTree>
    <p:extLst>
      <p:ext uri="{BB962C8B-B14F-4D97-AF65-F5344CB8AC3E}">
        <p14:creationId xmlns:p14="http://schemas.microsoft.com/office/powerpoint/2010/main" val="2210043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2"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3970736"/>
            <a:ext cx="6884562" cy="1092845"/>
          </a:xfrm>
        </p:spPr>
        <p:txBody>
          <a:bodyPr/>
          <a:lstStyle>
            <a:lvl1pPr marL="0" indent="0" algn="l">
              <a:lnSpc>
                <a:spcPct val="90000"/>
              </a:lnSpc>
              <a:spcAft>
                <a:spcPts val="0"/>
              </a:spcAft>
              <a:buNone/>
              <a:defRPr sz="2400" b="0" i="0" spc="0">
                <a:solidFill>
                  <a:schemeClr val="tx1">
                    <a:lumMod val="95000"/>
                  </a:schemeClr>
                </a:solidFill>
                <a:latin typeface="GT Sectra Fine"/>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pPr marL="0" lvl="0" indent="0" algn="l" defTabSz="914411"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8" cy="530687"/>
          </a:xfrm>
        </p:spPr>
        <p:txBody>
          <a:bodyPr/>
          <a:lstStyle>
            <a:lvl1pPr marL="0" indent="0" algn="l" defTabSz="914411" rtl="0" eaLnBrk="1" latinLnBrk="0" hangingPunct="1">
              <a:spcAft>
                <a:spcPts val="0"/>
              </a:spcAft>
              <a:buNone/>
              <a:defRPr lang="en-US" sz="1600" b="0" kern="1200" dirty="0" smtClean="0">
                <a:solidFill>
                  <a:schemeClr val="tx1"/>
                </a:solidFill>
                <a:latin typeface="+mn-lt"/>
                <a:ea typeface="+mn-ea"/>
                <a:cs typeface="+mn-cs"/>
              </a:defRPr>
            </a:lvl1pPr>
            <a:lvl2pPr marL="0" algn="l" defTabSz="914411" rtl="0" eaLnBrk="1" latinLnBrk="0" hangingPunct="1">
              <a:spcAft>
                <a:spcPts val="0"/>
              </a:spcAft>
              <a:defRPr lang="en-US" sz="1401" b="0" kern="1200" dirty="0" smtClean="0">
                <a:solidFill>
                  <a:schemeClr val="tx1"/>
                </a:solidFill>
                <a:latin typeface="+mn-lt"/>
                <a:ea typeface="+mn-ea"/>
                <a:cs typeface="+mn-cs"/>
              </a:defRPr>
            </a:lvl2pPr>
            <a:lvl3pPr marL="0" algn="l" defTabSz="914411" rtl="0" eaLnBrk="1" latinLnBrk="0" hangingPunct="1">
              <a:spcAft>
                <a:spcPts val="0"/>
              </a:spcAft>
              <a:defRPr lang="en-US" sz="1401" b="0" kern="1200" dirty="0" smtClean="0">
                <a:solidFill>
                  <a:schemeClr val="tx1"/>
                </a:solidFill>
                <a:latin typeface="+mn-lt"/>
                <a:ea typeface="+mn-ea"/>
                <a:cs typeface="+mn-cs"/>
              </a:defRPr>
            </a:lvl3pPr>
            <a:lvl4pPr marL="0" algn="l" defTabSz="914411" rtl="0" eaLnBrk="1" latinLnBrk="0" hangingPunct="1">
              <a:spcAft>
                <a:spcPts val="0"/>
              </a:spcAft>
              <a:defRPr lang="en-US" sz="1401" b="0" kern="1200" dirty="0" smtClean="0">
                <a:solidFill>
                  <a:schemeClr val="tx1"/>
                </a:solidFill>
                <a:latin typeface="+mn-lt"/>
                <a:ea typeface="+mn-ea"/>
                <a:cs typeface="+mn-cs"/>
              </a:defRPr>
            </a:lvl4pPr>
            <a:lvl5pPr marL="0" algn="l" defTabSz="914411" rtl="0" eaLnBrk="1" latinLnBrk="0" hangingPunct="1">
              <a:spcAft>
                <a:spcPts val="0"/>
              </a:spcAft>
              <a:defRPr lang="en-US" sz="1401" b="0" kern="1200" dirty="0" smtClean="0">
                <a:solidFill>
                  <a:schemeClr val="tx1"/>
                </a:solidFill>
                <a:latin typeface="+mn-lt"/>
                <a:ea typeface="+mn-ea"/>
                <a:cs typeface="+mn-cs"/>
              </a:defRPr>
            </a:lvl5pPr>
          </a:lstStyle>
          <a:p>
            <a:pPr lvl="0"/>
            <a:r>
              <a:rPr lang="en-US"/>
              <a:t>Date (DD MMMM YYYY)</a:t>
            </a:r>
          </a:p>
        </p:txBody>
      </p:sp>
      <p:pic>
        <p:nvPicPr>
          <p:cNvPr id="8" name="Picture 7" descr="Logo&#10;&#10;Description automatically generated">
            <a:extLst>
              <a:ext uri="{FF2B5EF4-FFF2-40B4-BE49-F238E27FC236}">
                <a16:creationId xmlns:a16="http://schemas.microsoft.com/office/drawing/2014/main" id="{E5A68FC7-26B5-D447-0F4F-4539456AF0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3521" y="4788067"/>
            <a:ext cx="1965317" cy="1298408"/>
          </a:xfrm>
          <a:prstGeom prst="rect">
            <a:avLst/>
          </a:prstGeom>
        </p:spPr>
      </p:pic>
      <p:sp>
        <p:nvSpPr>
          <p:cNvPr id="12" name="Text Placeholder 9">
            <a:extLst>
              <a:ext uri="{FF2B5EF4-FFF2-40B4-BE49-F238E27FC236}">
                <a16:creationId xmlns:a16="http://schemas.microsoft.com/office/drawing/2014/main" id="{1F6C5752-FCAA-86D8-96A8-435178EF8522}"/>
              </a:ext>
            </a:extLst>
          </p:cNvPr>
          <p:cNvSpPr>
            <a:spLocks noGrp="1"/>
          </p:cNvSpPr>
          <p:nvPr>
            <p:ph type="body" sz="quarter" idx="13" hasCustomPrompt="1"/>
          </p:nvPr>
        </p:nvSpPr>
        <p:spPr>
          <a:xfrm>
            <a:off x="1149092" y="5004444"/>
            <a:ext cx="4114800" cy="348141"/>
          </a:xfrm>
          <a:prstGeom prst="rect">
            <a:avLst/>
          </a:prstGeom>
        </p:spPr>
        <p:txBody>
          <a:bodyPr/>
          <a:lstStyle>
            <a:lvl1pPr>
              <a:defRPr lang="en-US" sz="1600" b="0" i="0" kern="1200" spc="0" dirty="0" smtClean="0">
                <a:solidFill>
                  <a:schemeClr val="tx1">
                    <a:lumMod val="95000"/>
                  </a:schemeClr>
                </a:solidFill>
                <a:latin typeface="+mj-lt"/>
                <a:ea typeface="Roboto" panose="02000000000000000000" pitchFamily="2" charset="0"/>
                <a:cs typeface="Arial" panose="020B0604020202020204" pitchFamily="34" charset="0"/>
              </a:defRPr>
            </a:lvl1pPr>
          </a:lstStyle>
          <a:p>
            <a:pPr lvl="0"/>
            <a:r>
              <a:rPr lang="en-US"/>
              <a:t>Presenters</a:t>
            </a:r>
          </a:p>
        </p:txBody>
      </p:sp>
    </p:spTree>
    <p:extLst>
      <p:ext uri="{BB962C8B-B14F-4D97-AF65-F5344CB8AC3E}">
        <p14:creationId xmlns:p14="http://schemas.microsoft.com/office/powerpoint/2010/main" val="30914830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bg2"/>
                </a:solidFill>
                <a:latin typeface="GT Sectra Fine" panose="00000500000000000000" pitchFamily="50" charset="0"/>
              </a:defRPr>
            </a:lvl1pPr>
            <a:lvl2pPr marL="0" indent="0">
              <a:buNone/>
              <a:defRPr sz="1801"/>
            </a:lvl2pPr>
            <a:lvl3pPr marL="228604">
              <a:buFont typeface="Arial" panose="020B0604020202020204" pitchFamily="34" charset="0"/>
              <a:buChar char="•"/>
              <a:defRPr sz="1801"/>
            </a:lvl3pPr>
            <a:lvl4pPr marL="457206">
              <a:buFont typeface="System Font"/>
              <a:buChar char="–"/>
              <a:defRPr sz="1600"/>
            </a:lvl4pPr>
            <a:lvl5pPr marL="685809">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2" cy="810399"/>
          </a:xfrm>
          <a:prstGeom prst="rect">
            <a:avLst/>
          </a:prstGeo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3" y="137160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3" y="1976479"/>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3" y="2581356"/>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3" y="3186234"/>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3" y="3791113"/>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3" y="439599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3" y="5000868"/>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3" y="5605747"/>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284358" y="137160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284358" y="1976479"/>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284358" y="2581356"/>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284358" y="3186234"/>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284358" y="3791113"/>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284358" y="439599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284358" y="5000868"/>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284358" y="5605747"/>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a:cxnSpLocks/>
          </p:cNvCxnSpPr>
          <p:nvPr userDrawn="1"/>
        </p:nvCxnSpPr>
        <p:spPr>
          <a:xfrm>
            <a:off x="4045241" y="1371601"/>
            <a:ext cx="0" cy="3332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9"/>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3"/>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195094" y="137160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195094" y="1976479"/>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195094" y="2581356"/>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195094" y="3186234"/>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195094" y="3791113"/>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195094" y="439599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195094" y="5000868"/>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195094" y="5605747"/>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4">
              <a:spcAft>
                <a:spcPts val="1200"/>
              </a:spcAft>
            </a:pPr>
            <a:endParaRPr lang="en-US" sz="1801" noProof="0"/>
          </a:p>
        </p:txBody>
      </p:sp>
    </p:spTree>
    <p:extLst>
      <p:ext uri="{BB962C8B-B14F-4D97-AF65-F5344CB8AC3E}">
        <p14:creationId xmlns:p14="http://schemas.microsoft.com/office/powerpoint/2010/main" val="275829920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8A76DE-ECA0-60F4-575C-02C4077408B5}"/>
              </a:ext>
            </a:extLst>
          </p:cNvPr>
          <p:cNvGraphicFramePr>
            <a:graphicFrameLocks noChangeAspect="1"/>
          </p:cNvGraphicFramePr>
          <p:nvPr userDrawn="1">
            <p:custDataLst>
              <p:tags r:id="rId1"/>
            </p:custDataLst>
            <p:extLst>
              <p:ext uri="{D42A27DB-BD31-4B8C-83A1-F6EECF244321}">
                <p14:modId xmlns:p14="http://schemas.microsoft.com/office/powerpoint/2010/main" val="3109254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8D8A76DE-ECA0-60F4-575C-02C4077408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F7B9E7BD-B7D1-FF01-F546-0CADB6C2F4CC}"/>
              </a:ext>
            </a:extLst>
          </p:cNvPr>
          <p:cNvSpPr>
            <a:spLocks noGrp="1"/>
          </p:cNvSpPr>
          <p:nvPr>
            <p:ph type="body" sz="quarter" idx="10" hasCustomPrompt="1"/>
          </p:nvPr>
        </p:nvSpPr>
        <p:spPr>
          <a:xfrm>
            <a:off x="1225550" y="2909333"/>
            <a:ext cx="9389031" cy="1039334"/>
          </a:xfrm>
          <a:prstGeom prst="rect">
            <a:avLst/>
          </a:prstGeom>
        </p:spPr>
        <p:txBody>
          <a:bodyPr anchor="ctr"/>
          <a:lstStyle>
            <a:lvl1pPr>
              <a:defRPr sz="3200" b="1"/>
            </a:lvl1pPr>
          </a:lstStyle>
          <a:p>
            <a:pPr lvl="0"/>
            <a:r>
              <a:rPr lang="en-US"/>
              <a:t>## - Place section title here in sentence case, max 2 lines </a:t>
            </a:r>
          </a:p>
        </p:txBody>
      </p:sp>
    </p:spTree>
    <p:extLst>
      <p:ext uri="{BB962C8B-B14F-4D97-AF65-F5344CB8AC3E}">
        <p14:creationId xmlns:p14="http://schemas.microsoft.com/office/powerpoint/2010/main" val="60944569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cker 3/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49267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cker 4/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12791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cker 5/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60692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cker App">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tx1"/>
                </a:solidFill>
                <a:latin typeface="+mj-lt"/>
                <a:cs typeface="Arial" panose="020B0604020202020204" pitchFamily="34" charset="0"/>
              </a:rPr>
              <a:t>Appendix</a:t>
            </a:r>
            <a:endParaRPr lang="en-AU" sz="1200" dirty="0">
              <a:solidFill>
                <a:schemeClr val="tx1"/>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827969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cker Alt 1/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922514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cker Alt 2/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52635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cker Alt 3/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4079992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CE4D4F-8CCC-404C-840E-8A45E07645C2}"/>
              </a:ext>
            </a:extLst>
          </p:cNvPr>
          <p:cNvGraphicFramePr>
            <a:graphicFrameLocks noChangeAspect="1"/>
          </p:cNvGraphicFramePr>
          <p:nvPr userDrawn="1">
            <p:custDataLst>
              <p:tags r:id="rId28"/>
            </p:custDataLst>
            <p:extLst>
              <p:ext uri="{D42A27DB-BD31-4B8C-83A1-F6EECF244321}">
                <p14:modId xmlns:p14="http://schemas.microsoft.com/office/powerpoint/2010/main" val="105608378"/>
              </p:ext>
            </p:extLst>
          </p:nvPr>
        </p:nvGraphicFramePr>
        <p:xfrm>
          <a:off x="1588" y="1587"/>
          <a:ext cx="1589" cy="1588"/>
        </p:xfrm>
        <a:graphic>
          <a:graphicData uri="http://schemas.openxmlformats.org/presentationml/2006/ole">
            <mc:AlternateContent xmlns:mc="http://schemas.openxmlformats.org/markup-compatibility/2006">
              <mc:Choice xmlns:v="urn:schemas-microsoft-com:vml" Requires="v">
                <p:oleObj name="think-cell Slide" r:id="rId30" imgW="395" imgH="394" progId="TCLayout.ActiveDocument.1">
                  <p:embed/>
                </p:oleObj>
              </mc:Choice>
              <mc:Fallback>
                <p:oleObj name="think-cell Slide" r:id="rId30" imgW="395" imgH="394" progId="TCLayout.ActiveDocument.1">
                  <p:embed/>
                  <p:pic>
                    <p:nvPicPr>
                      <p:cNvPr id="5" name="Object 4" hidden="1">
                        <a:extLst>
                          <a:ext uri="{FF2B5EF4-FFF2-40B4-BE49-F238E27FC236}">
                            <a16:creationId xmlns:a16="http://schemas.microsoft.com/office/drawing/2014/main" id="{DBCE4D4F-8CCC-404C-840E-8A45E07645C2}"/>
                          </a:ext>
                        </a:extLst>
                      </p:cNvPr>
                      <p:cNvPicPr/>
                      <p:nvPr/>
                    </p:nvPicPr>
                    <p:blipFill>
                      <a:blip r:embed="rId31"/>
                      <a:stretch>
                        <a:fillRect/>
                      </a:stretch>
                    </p:blipFill>
                    <p:spPr>
                      <a:xfrm>
                        <a:off x="1588" y="1587"/>
                        <a:ext cx="1589"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4AAB9D-85C6-43AB-8696-D55AD6DDE24E}"/>
              </a:ext>
            </a:extLst>
          </p:cNvPr>
          <p:cNvSpPr/>
          <p:nvPr userDrawn="1">
            <p:custDataLst>
              <p:tags r:id="rId29"/>
            </p:custDataLst>
          </p:nvPr>
        </p:nvSpPr>
        <p:spPr>
          <a:xfrm>
            <a:off x="0" y="1"/>
            <a:ext cx="158812" cy="158713"/>
          </a:xfrm>
          <a:prstGeom prst="rect">
            <a:avLst/>
          </a:prstGeom>
          <a:solidFill>
            <a:schemeClr val="accent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lIns="0" tIns="0" rIns="0" bIns="0" numCol="1" spcCol="0" rtlCol="0" anchor="ctr" anchorCtr="0">
            <a:noAutofit/>
          </a:bodyPr>
          <a:lstStyle/>
          <a:p>
            <a:pPr marL="0" lvl="0" indent="0" algn="ctr"/>
            <a:endParaRPr lang="en-US" sz="3598" b="1" i="0" baseline="0">
              <a:solidFill>
                <a:schemeClr val="bg1"/>
              </a:solidFill>
              <a:latin typeface="Graphik" panose="020B0503030202060203" pitchFamily="34" charset="0"/>
              <a:cs typeface="Arial" panose="020B0604020202020204" pitchFamily="34" charset="0"/>
              <a:sym typeface="Graphik" panose="020B0503030202060203" pitchFamily="34" charset="0"/>
            </a:endParaRPr>
          </a:p>
        </p:txBody>
      </p:sp>
      <p:sp>
        <p:nvSpPr>
          <p:cNvPr id="8" name="Slide Number Placeholder 9">
            <a:extLst>
              <a:ext uri="{FF2B5EF4-FFF2-40B4-BE49-F238E27FC236}">
                <a16:creationId xmlns:a16="http://schemas.microsoft.com/office/drawing/2014/main" id="{E029236F-8D4F-46BA-A33A-11E2F113A78C}"/>
              </a:ext>
            </a:extLst>
          </p:cNvPr>
          <p:cNvSpPr>
            <a:spLocks noGrp="1"/>
          </p:cNvSpPr>
          <p:nvPr>
            <p:ph type="sldNum" sz="quarter" idx="4"/>
          </p:nvPr>
        </p:nvSpPr>
        <p:spPr>
          <a:xfrm flipH="1">
            <a:off x="10946922" y="6401006"/>
            <a:ext cx="561476" cy="273402"/>
          </a:xfrm>
          <a:prstGeom prst="rect">
            <a:avLst/>
          </a:prstGeom>
        </p:spPr>
        <p:txBody>
          <a:bodyPr tIns="0" bIns="0" anchor="b"/>
          <a:lstStyle>
            <a:lvl1pPr algn="l">
              <a:defRPr sz="1001" b="0">
                <a:solidFill>
                  <a:schemeClr val="tx1"/>
                </a:solidFill>
                <a:latin typeface="+mj-lt"/>
              </a:defRPr>
            </a:lvl1pPr>
          </a:lstStyle>
          <a:p>
            <a:fld id="{4F9AC08D-23A9-440E-BCB9-AA1E9877CC38}" type="slidenum">
              <a:rPr lang="en-US" smtClean="0"/>
              <a:pPr/>
              <a:t>‹#›</a:t>
            </a:fld>
            <a:endParaRPr lang="en-US"/>
          </a:p>
        </p:txBody>
      </p:sp>
      <p:sp>
        <p:nvSpPr>
          <p:cNvPr id="10" name="Footer Placeholder 6">
            <a:extLst>
              <a:ext uri="{FF2B5EF4-FFF2-40B4-BE49-F238E27FC236}">
                <a16:creationId xmlns:a16="http://schemas.microsoft.com/office/drawing/2014/main" id="{37E62055-3E0F-4EBB-A962-F9600119E4DA}"/>
              </a:ext>
            </a:extLst>
          </p:cNvPr>
          <p:cNvSpPr>
            <a:spLocks noGrp="1"/>
          </p:cNvSpPr>
          <p:nvPr>
            <p:ph type="ftr" sz="quarter" idx="3"/>
          </p:nvPr>
        </p:nvSpPr>
        <p:spPr>
          <a:xfrm>
            <a:off x="355739" y="6402651"/>
            <a:ext cx="3733634" cy="270112"/>
          </a:xfrm>
          <a:prstGeom prst="rect">
            <a:avLst/>
          </a:prstGeom>
        </p:spPr>
        <p:txBody>
          <a:bodyPr tIns="0" bIns="0" anchor="ctr"/>
          <a:lstStyle>
            <a:lvl1pPr algn="l">
              <a:defRPr sz="800">
                <a:solidFill>
                  <a:schemeClr val="tx1">
                    <a:alpha val="50000"/>
                  </a:schemeClr>
                </a:solidFill>
                <a:latin typeface="+mn-lt"/>
              </a:defRPr>
            </a:lvl1pPr>
          </a:lstStyle>
          <a:p>
            <a:r>
              <a:rPr lang="en-GB"/>
              <a:t>Source:</a:t>
            </a:r>
          </a:p>
        </p:txBody>
      </p:sp>
      <p:pic>
        <p:nvPicPr>
          <p:cNvPr id="9" name="Picture 8" descr="Logo&#10;&#10;Description automatically generated">
            <a:extLst>
              <a:ext uri="{FF2B5EF4-FFF2-40B4-BE49-F238E27FC236}">
                <a16:creationId xmlns:a16="http://schemas.microsoft.com/office/drawing/2014/main" id="{A66CE9E3-35BA-4A0B-8098-8A65954FE472}"/>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1478897" y="6393635"/>
            <a:ext cx="350924" cy="288147"/>
          </a:xfrm>
          <a:prstGeom prst="rect">
            <a:avLst/>
          </a:prstGeom>
        </p:spPr>
      </p:pic>
    </p:spTree>
    <p:extLst>
      <p:ext uri="{BB962C8B-B14F-4D97-AF65-F5344CB8AC3E}">
        <p14:creationId xmlns:p14="http://schemas.microsoft.com/office/powerpoint/2010/main" val="417098438"/>
      </p:ext>
    </p:extLst>
  </p:cSld>
  <p:clrMap bg1="lt1" tx1="dk1" bg2="lt2" tx2="dk2" accent1="accent1" accent2="accent2" accent3="accent3" accent4="accent4" accent5="accent5" accent6="accent6" hlink="hlink" folHlink="folHlink"/>
  <p:sldLayoutIdLst>
    <p:sldLayoutId id="2147483713" r:id="rId1"/>
    <p:sldLayoutId id="2147483720" r:id="rId2"/>
    <p:sldLayoutId id="2147483721" r:id="rId3"/>
    <p:sldLayoutId id="2147483722" r:id="rId4"/>
    <p:sldLayoutId id="2147483726" r:id="rId5"/>
    <p:sldLayoutId id="2147483740" r:id="rId6"/>
    <p:sldLayoutId id="2147483725" r:id="rId7"/>
    <p:sldLayoutId id="2147483727" r:id="rId8"/>
    <p:sldLayoutId id="2147483728" r:id="rId9"/>
    <p:sldLayoutId id="2147483729" r:id="rId10"/>
    <p:sldLayoutId id="2147483730" r:id="rId11"/>
    <p:sldLayoutId id="2147483739" r:id="rId12"/>
    <p:sldLayoutId id="2147483735" r:id="rId13"/>
    <p:sldLayoutId id="2147483736" r:id="rId14"/>
    <p:sldLayoutId id="2147483737" r:id="rId15"/>
    <p:sldLayoutId id="2147483738" r:id="rId16"/>
    <p:sldLayoutId id="2147483731" r:id="rId17"/>
    <p:sldLayoutId id="2147483732" r:id="rId18"/>
    <p:sldLayoutId id="2147483733" r:id="rId19"/>
    <p:sldLayoutId id="2147483734" r:id="rId20"/>
    <p:sldLayoutId id="2147483710" r:id="rId21"/>
    <p:sldLayoutId id="2147483719" r:id="rId22"/>
    <p:sldLayoutId id="2147483706" r:id="rId23"/>
    <p:sldLayoutId id="2147483712" r:id="rId24"/>
    <p:sldLayoutId id="2147483707" r:id="rId25"/>
    <p:sldLayoutId id="2147483708" r:id="rId26"/>
  </p:sldLayoutIdLst>
  <p:hf hdr="0" ftr="0" dt="0"/>
  <p:txStyles>
    <p:titleStyle>
      <a:lvl1pPr algn="l" rtl="0" eaLnBrk="1" fontAlgn="base" hangingPunct="1">
        <a:lnSpc>
          <a:spcPct val="80000"/>
        </a:lnSpc>
        <a:spcBef>
          <a:spcPct val="0"/>
        </a:spcBef>
        <a:spcAft>
          <a:spcPct val="0"/>
        </a:spcAft>
        <a:buFont typeface="Arial" charset="0"/>
        <a:defRPr lang="en-AU" sz="2800" b="1" i="0" kern="1200" cap="none" spc="-149" baseline="0" dirty="0" smtClean="0">
          <a:solidFill>
            <a:schemeClr val="tx1"/>
          </a:solidFill>
          <a:latin typeface="+mj-lt"/>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5pPr>
      <a:lvl6pPr marL="60932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57"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86"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314"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00000"/>
        </a:lnSpc>
        <a:spcBef>
          <a:spcPts val="601"/>
        </a:spcBef>
        <a:spcAft>
          <a:spcPct val="0"/>
        </a:spcAft>
        <a:buFont typeface="Arial" pitchFamily="34" charset="0"/>
        <a:buNone/>
        <a:defRPr sz="1801" b="0" i="0" kern="1200">
          <a:solidFill>
            <a:schemeClr val="tx1"/>
          </a:solidFill>
          <a:latin typeface="+mn-lt"/>
          <a:ea typeface="Roboto" panose="02000000000000000000" pitchFamily="2" charset="0"/>
          <a:cs typeface="Arial" panose="020B0604020202020204" pitchFamily="34" charset="0"/>
        </a:defRPr>
      </a:lvl1pPr>
      <a:lvl2pPr marL="215960"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2pPr>
      <a:lvl3pPr marL="431920" indent="-215960" algn="l" rtl="0" eaLnBrk="1" fontAlgn="base" hangingPunct="1">
        <a:lnSpc>
          <a:spcPct val="100000"/>
        </a:lnSpc>
        <a:spcBef>
          <a:spcPts val="601"/>
        </a:spcBef>
        <a:spcAft>
          <a:spcPct val="0"/>
        </a:spcAft>
        <a:buFont typeface="Arial" pitchFamily="34" charset="0"/>
        <a:buChar char="‒"/>
        <a:tabLst/>
        <a:defRPr sz="1801" b="0" i="0" kern="1200">
          <a:solidFill>
            <a:schemeClr val="tx1"/>
          </a:solidFill>
          <a:latin typeface="+mn-lt"/>
          <a:ea typeface="Roboto" panose="02000000000000000000" pitchFamily="2" charset="0"/>
          <a:cs typeface="Arial" panose="020B0604020202020204" pitchFamily="34" charset="0"/>
        </a:defRPr>
      </a:lvl3pPr>
      <a:lvl4pPr marL="611885"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4pPr>
      <a:lvl5pPr marL="863838"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5pPr>
      <a:lvl6pPr marL="3351304"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634"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63"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90"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57" rtl="0" eaLnBrk="1" latinLnBrk="0" hangingPunct="1">
        <a:defRPr sz="2400" kern="1200">
          <a:solidFill>
            <a:schemeClr val="tx1"/>
          </a:solidFill>
          <a:latin typeface="+mn-lt"/>
          <a:ea typeface="+mn-ea"/>
          <a:cs typeface="+mn-cs"/>
        </a:defRPr>
      </a:lvl1pPr>
      <a:lvl2pPr marL="609329" algn="l" defTabSz="1218657" rtl="0" eaLnBrk="1" latinLnBrk="0" hangingPunct="1">
        <a:defRPr sz="2400" kern="1200">
          <a:solidFill>
            <a:schemeClr val="tx1"/>
          </a:solidFill>
          <a:latin typeface="+mn-lt"/>
          <a:ea typeface="+mn-ea"/>
          <a:cs typeface="+mn-cs"/>
        </a:defRPr>
      </a:lvl2pPr>
      <a:lvl3pPr marL="1218657" algn="l" defTabSz="1218657" rtl="0" eaLnBrk="1" latinLnBrk="0" hangingPunct="1">
        <a:defRPr sz="2400" kern="1200">
          <a:solidFill>
            <a:schemeClr val="tx1"/>
          </a:solidFill>
          <a:latin typeface="+mn-lt"/>
          <a:ea typeface="+mn-ea"/>
          <a:cs typeface="+mn-cs"/>
        </a:defRPr>
      </a:lvl3pPr>
      <a:lvl4pPr marL="1827986" algn="l" defTabSz="1218657" rtl="0" eaLnBrk="1" latinLnBrk="0" hangingPunct="1">
        <a:defRPr sz="2400" kern="1200">
          <a:solidFill>
            <a:schemeClr val="tx1"/>
          </a:solidFill>
          <a:latin typeface="+mn-lt"/>
          <a:ea typeface="+mn-ea"/>
          <a:cs typeface="+mn-cs"/>
        </a:defRPr>
      </a:lvl4pPr>
      <a:lvl5pPr marL="2437314" algn="l" defTabSz="1218657" rtl="0" eaLnBrk="1" latinLnBrk="0" hangingPunct="1">
        <a:defRPr sz="2400" kern="1200">
          <a:solidFill>
            <a:schemeClr val="tx1"/>
          </a:solidFill>
          <a:latin typeface="+mn-lt"/>
          <a:ea typeface="+mn-ea"/>
          <a:cs typeface="+mn-cs"/>
        </a:defRPr>
      </a:lvl5pPr>
      <a:lvl6pPr marL="3046643" algn="l" defTabSz="1218657" rtl="0" eaLnBrk="1" latinLnBrk="0" hangingPunct="1">
        <a:defRPr sz="2400" kern="1200">
          <a:solidFill>
            <a:schemeClr val="tx1"/>
          </a:solidFill>
          <a:latin typeface="+mn-lt"/>
          <a:ea typeface="+mn-ea"/>
          <a:cs typeface="+mn-cs"/>
        </a:defRPr>
      </a:lvl6pPr>
      <a:lvl7pPr marL="3655971" algn="l" defTabSz="1218657" rtl="0" eaLnBrk="1" latinLnBrk="0" hangingPunct="1">
        <a:defRPr sz="2400" kern="1200">
          <a:solidFill>
            <a:schemeClr val="tx1"/>
          </a:solidFill>
          <a:latin typeface="+mn-lt"/>
          <a:ea typeface="+mn-ea"/>
          <a:cs typeface="+mn-cs"/>
        </a:defRPr>
      </a:lvl7pPr>
      <a:lvl8pPr marL="4265298" algn="l" defTabSz="1218657" rtl="0" eaLnBrk="1" latinLnBrk="0" hangingPunct="1">
        <a:defRPr sz="2400" kern="1200">
          <a:solidFill>
            <a:schemeClr val="tx1"/>
          </a:solidFill>
          <a:latin typeface="+mn-lt"/>
          <a:ea typeface="+mn-ea"/>
          <a:cs typeface="+mn-cs"/>
        </a:defRPr>
      </a:lvl8pPr>
      <a:lvl9pPr marL="4874626" algn="l" defTabSz="121865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userDrawn="1">
          <p15:clr>
            <a:srgbClr val="F26B43"/>
          </p15:clr>
        </p15:guide>
        <p15:guide id="2" pos="226" userDrawn="1">
          <p15:clr>
            <a:srgbClr val="F26B43"/>
          </p15:clr>
        </p15:guide>
        <p15:guide id="3" pos="7452" userDrawn="1">
          <p15:clr>
            <a:srgbClr val="F26B43"/>
          </p15:clr>
        </p15:guide>
        <p15:guide id="4" pos="1276" userDrawn="1">
          <p15:clr>
            <a:srgbClr val="F26B43"/>
          </p15:clr>
        </p15:guide>
        <p15:guide id="5" pos="1460" userDrawn="1">
          <p15:clr>
            <a:srgbClr val="F26B43"/>
          </p15:clr>
        </p15:guide>
        <p15:guide id="6" pos="2514" userDrawn="1">
          <p15:clr>
            <a:srgbClr val="F26B43"/>
          </p15:clr>
        </p15:guide>
        <p15:guide id="7" pos="2697" userDrawn="1">
          <p15:clr>
            <a:srgbClr val="F26B43"/>
          </p15:clr>
        </p15:guide>
        <p15:guide id="8" pos="3929" userDrawn="1">
          <p15:clr>
            <a:srgbClr val="F26B43"/>
          </p15:clr>
        </p15:guide>
        <p15:guide id="9" pos="3748" userDrawn="1">
          <p15:clr>
            <a:srgbClr val="F26B43"/>
          </p15:clr>
        </p15:guide>
        <p15:guide id="10" pos="4981" userDrawn="1">
          <p15:clr>
            <a:srgbClr val="F26B43"/>
          </p15:clr>
        </p15:guide>
        <p15:guide id="11" pos="5163" userDrawn="1">
          <p15:clr>
            <a:srgbClr val="F26B43"/>
          </p15:clr>
        </p15:guide>
        <p15:guide id="12" pos="6219" userDrawn="1">
          <p15:clr>
            <a:srgbClr val="F26B43"/>
          </p15:clr>
        </p15:guide>
        <p15:guide id="13" pos="6398" userDrawn="1">
          <p15:clr>
            <a:srgbClr val="F26B43"/>
          </p15:clr>
        </p15:guide>
        <p15:guide id="14" orient="horz" pos="807" userDrawn="1">
          <p15:clr>
            <a:srgbClr val="F26B43"/>
          </p15:clr>
        </p15:guide>
        <p15:guide id="15" orient="horz" pos="876" userDrawn="1">
          <p15:clr>
            <a:srgbClr val="F26B43"/>
          </p15:clr>
        </p15:guide>
        <p15:guide id="16" orient="horz" pos="4031" userDrawn="1">
          <p15:clr>
            <a:srgbClr val="F26B43"/>
          </p15:clr>
        </p15:guide>
        <p15:guide id="17" orient="horz" pos="597" userDrawn="1">
          <p15:clr>
            <a:srgbClr val="F26B43"/>
          </p15:clr>
        </p15:guide>
        <p15:guide id="18" orient="horz" pos="2435" userDrawn="1">
          <p15:clr>
            <a:srgbClr val="F26B43"/>
          </p15:clr>
        </p15:guide>
        <p15:guide id="19" orient="horz" pos="3756" userDrawn="1">
          <p15:clr>
            <a:srgbClr val="F26B43"/>
          </p15:clr>
        </p15:guide>
        <p15:guide id="20" orient="horz" pos="419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4.xml"/><Relationship Id="rId1" Type="http://schemas.openxmlformats.org/officeDocument/2006/relationships/tags" Target="../tags/tag28.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8.xml"/><Relationship Id="rId6" Type="http://schemas.openxmlformats.org/officeDocument/2006/relationships/image" Target="../media/image8.svg"/><Relationship Id="rId11" Type="http://schemas.openxmlformats.org/officeDocument/2006/relationships/image" Target="../media/image29.svg"/><Relationship Id="rId5" Type="http://schemas.openxmlformats.org/officeDocument/2006/relationships/image" Target="../media/image7.png"/><Relationship Id="rId10" Type="http://schemas.openxmlformats.org/officeDocument/2006/relationships/image" Target="../media/image28.png"/><Relationship Id="rId4" Type="http://schemas.openxmlformats.org/officeDocument/2006/relationships/image" Target="../media/image1.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9.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31.svg"/><Relationship Id="rId4" Type="http://schemas.openxmlformats.org/officeDocument/2006/relationships/image" Target="../media/image1.emf"/><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4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2.svg"/><Relationship Id="rId2" Type="http://schemas.openxmlformats.org/officeDocument/2006/relationships/slideLayout" Target="../slideLayouts/slideLayout22.xml"/><Relationship Id="rId1" Type="http://schemas.openxmlformats.org/officeDocument/2006/relationships/tags" Target="../tags/tag41.xml"/><Relationship Id="rId6" Type="http://schemas.openxmlformats.org/officeDocument/2006/relationships/image" Target="../media/image8.svg"/><Relationship Id="rId11" Type="http://schemas.openxmlformats.org/officeDocument/2006/relationships/image" Target="../media/image21.png"/><Relationship Id="rId5" Type="http://schemas.openxmlformats.org/officeDocument/2006/relationships/image" Target="../media/image7.png"/><Relationship Id="rId10" Type="http://schemas.openxmlformats.org/officeDocument/2006/relationships/image" Target="../media/image33.svg"/><Relationship Id="rId4" Type="http://schemas.openxmlformats.org/officeDocument/2006/relationships/image" Target="../media/image1.emf"/><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oleObject" Target="../embeddings/oleObject14.bin"/><Relationship Id="rId7" Type="http://schemas.openxmlformats.org/officeDocument/2006/relationships/image" Target="../media/image17.png"/><Relationship Id="rId2" Type="http://schemas.openxmlformats.org/officeDocument/2006/relationships/slideLayout" Target="../slideLayouts/slideLayout22.xml"/><Relationship Id="rId1" Type="http://schemas.openxmlformats.org/officeDocument/2006/relationships/tags" Target="../tags/tag42.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7.svg"/><Relationship Id="rId4" Type="http://schemas.openxmlformats.org/officeDocument/2006/relationships/image" Target="../media/image1.emf"/><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4.bin"/><Relationship Id="rId7" Type="http://schemas.openxmlformats.org/officeDocument/2006/relationships/image" Target="../media/image30.png"/><Relationship Id="rId2" Type="http://schemas.openxmlformats.org/officeDocument/2006/relationships/slideLayout" Target="../slideLayouts/slideLayout22.xml"/><Relationship Id="rId1" Type="http://schemas.openxmlformats.org/officeDocument/2006/relationships/tags" Target="../tags/tag43.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26.svg"/><Relationship Id="rId4" Type="http://schemas.openxmlformats.org/officeDocument/2006/relationships/image" Target="../media/image1.emf"/><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oleObject" Target="../embeddings/oleObject14.bin"/><Relationship Id="rId7" Type="http://schemas.openxmlformats.org/officeDocument/2006/relationships/image" Target="../media/image27.png"/><Relationship Id="rId2" Type="http://schemas.openxmlformats.org/officeDocument/2006/relationships/slideLayout" Target="../slideLayouts/slideLayout22.xml"/><Relationship Id="rId1" Type="http://schemas.openxmlformats.org/officeDocument/2006/relationships/tags" Target="../tags/tag4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slideLayout" Target="../slideLayouts/slideLayout22.xml"/><Relationship Id="rId1" Type="http://schemas.openxmlformats.org/officeDocument/2006/relationships/tags" Target="../tags/tag29.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1.emf"/><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2.xml"/><Relationship Id="rId1" Type="http://schemas.openxmlformats.org/officeDocument/2006/relationships/tags" Target="../tags/tag45.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2.xml"/><Relationship Id="rId1" Type="http://schemas.openxmlformats.org/officeDocument/2006/relationships/tags" Target="../tags/tag4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44.svg"/><Relationship Id="rId2" Type="http://schemas.openxmlformats.org/officeDocument/2006/relationships/slideLayout" Target="../slideLayouts/slideLayout22.xml"/><Relationship Id="rId1" Type="http://schemas.openxmlformats.org/officeDocument/2006/relationships/tags" Target="../tags/tag47.xml"/><Relationship Id="rId6" Type="http://schemas.openxmlformats.org/officeDocument/2006/relationships/image" Target="../media/image8.svg"/><Relationship Id="rId11" Type="http://schemas.openxmlformats.org/officeDocument/2006/relationships/image" Target="../media/image43.png"/><Relationship Id="rId5" Type="http://schemas.openxmlformats.org/officeDocument/2006/relationships/image" Target="../media/image7.png"/><Relationship Id="rId10" Type="http://schemas.openxmlformats.org/officeDocument/2006/relationships/image" Target="../media/image42.svg"/><Relationship Id="rId4" Type="http://schemas.openxmlformats.org/officeDocument/2006/relationships/image" Target="../media/image1.emf"/><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48.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46.png"/><Relationship Id="rId4" Type="http://schemas.openxmlformats.org/officeDocument/2006/relationships/image" Target="../media/image1.emf"/><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49.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48.png"/><Relationship Id="rId4" Type="http://schemas.openxmlformats.org/officeDocument/2006/relationships/image" Target="../media/image1.emf"/><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52.svg"/><Relationship Id="rId2" Type="http://schemas.openxmlformats.org/officeDocument/2006/relationships/slideLayout" Target="../slideLayouts/slideLayout22.xml"/><Relationship Id="rId1" Type="http://schemas.openxmlformats.org/officeDocument/2006/relationships/tags" Target="../tags/tag50.xml"/><Relationship Id="rId6" Type="http://schemas.openxmlformats.org/officeDocument/2006/relationships/image" Target="../media/image8.svg"/><Relationship Id="rId11" Type="http://schemas.openxmlformats.org/officeDocument/2006/relationships/image" Target="../media/image51.png"/><Relationship Id="rId5" Type="http://schemas.openxmlformats.org/officeDocument/2006/relationships/image" Target="../media/image7.png"/><Relationship Id="rId10" Type="http://schemas.openxmlformats.org/officeDocument/2006/relationships/image" Target="../media/image50.svg"/><Relationship Id="rId4" Type="http://schemas.openxmlformats.org/officeDocument/2006/relationships/image" Target="../media/image1.emf"/><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54.svg"/><Relationship Id="rId2" Type="http://schemas.openxmlformats.org/officeDocument/2006/relationships/slideLayout" Target="../slideLayouts/slideLayout22.xml"/><Relationship Id="rId1" Type="http://schemas.openxmlformats.org/officeDocument/2006/relationships/tags" Target="../tags/tag51.xml"/><Relationship Id="rId6" Type="http://schemas.openxmlformats.org/officeDocument/2006/relationships/image" Target="../media/image8.svg"/><Relationship Id="rId11" Type="http://schemas.openxmlformats.org/officeDocument/2006/relationships/image" Target="../media/image53.png"/><Relationship Id="rId5" Type="http://schemas.openxmlformats.org/officeDocument/2006/relationships/image" Target="../media/image7.png"/><Relationship Id="rId10" Type="http://schemas.openxmlformats.org/officeDocument/2006/relationships/image" Target="../media/image24.svg"/><Relationship Id="rId4" Type="http://schemas.openxmlformats.org/officeDocument/2006/relationships/image" Target="../media/image1.emf"/><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58.svg"/><Relationship Id="rId2" Type="http://schemas.openxmlformats.org/officeDocument/2006/relationships/slideLayout" Target="../slideLayouts/slideLayout22.xml"/><Relationship Id="rId1" Type="http://schemas.openxmlformats.org/officeDocument/2006/relationships/tags" Target="../tags/tag52.xml"/><Relationship Id="rId6" Type="http://schemas.openxmlformats.org/officeDocument/2006/relationships/image" Target="../media/image8.svg"/><Relationship Id="rId11" Type="http://schemas.openxmlformats.org/officeDocument/2006/relationships/image" Target="../media/image57.png"/><Relationship Id="rId5" Type="http://schemas.openxmlformats.org/officeDocument/2006/relationships/image" Target="../media/image7.png"/><Relationship Id="rId10" Type="http://schemas.openxmlformats.org/officeDocument/2006/relationships/image" Target="../media/image56.svg"/><Relationship Id="rId4" Type="http://schemas.openxmlformats.org/officeDocument/2006/relationships/image" Target="../media/image1.emf"/><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60.svg"/><Relationship Id="rId2" Type="http://schemas.openxmlformats.org/officeDocument/2006/relationships/slideLayout" Target="../slideLayouts/slideLayout22.xml"/><Relationship Id="rId1" Type="http://schemas.openxmlformats.org/officeDocument/2006/relationships/tags" Target="../tags/tag53.xml"/><Relationship Id="rId6" Type="http://schemas.openxmlformats.org/officeDocument/2006/relationships/image" Target="../media/image8.svg"/><Relationship Id="rId11" Type="http://schemas.openxmlformats.org/officeDocument/2006/relationships/image" Target="../media/image59.png"/><Relationship Id="rId5" Type="http://schemas.openxmlformats.org/officeDocument/2006/relationships/image" Target="../media/image7.png"/><Relationship Id="rId10" Type="http://schemas.openxmlformats.org/officeDocument/2006/relationships/image" Target="../media/image29.svg"/><Relationship Id="rId4" Type="http://schemas.openxmlformats.org/officeDocument/2006/relationships/image" Target="../media/image1.emf"/><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54.xml"/><Relationship Id="rId6" Type="http://schemas.openxmlformats.org/officeDocument/2006/relationships/image" Target="../media/image8.svg"/><Relationship Id="rId11" Type="http://schemas.openxmlformats.org/officeDocument/2006/relationships/image" Target="../media/image63.svg"/><Relationship Id="rId5" Type="http://schemas.openxmlformats.org/officeDocument/2006/relationships/image" Target="../media/image7.png"/><Relationship Id="rId10" Type="http://schemas.openxmlformats.org/officeDocument/2006/relationships/image" Target="../media/image62.png"/><Relationship Id="rId4" Type="http://schemas.openxmlformats.org/officeDocument/2006/relationships/image" Target="../media/image1.emf"/><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0.svg"/><Relationship Id="rId2" Type="http://schemas.openxmlformats.org/officeDocument/2006/relationships/slideLayout" Target="../slideLayouts/slideLayout22.xml"/><Relationship Id="rId1" Type="http://schemas.openxmlformats.org/officeDocument/2006/relationships/tags" Target="../tags/tag32.xml"/><Relationship Id="rId6" Type="http://schemas.openxmlformats.org/officeDocument/2006/relationships/image" Target="../media/image8.sv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8.svg"/><Relationship Id="rId4" Type="http://schemas.openxmlformats.org/officeDocument/2006/relationships/image" Target="../media/image1.emf"/><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3.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2.svg"/><Relationship Id="rId4" Type="http://schemas.openxmlformats.org/officeDocument/2006/relationships/image" Target="../media/image1.emf"/><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6.svg"/><Relationship Id="rId2" Type="http://schemas.openxmlformats.org/officeDocument/2006/relationships/slideLayout" Target="../slideLayouts/slideLayout22.xml"/><Relationship Id="rId1" Type="http://schemas.openxmlformats.org/officeDocument/2006/relationships/tags" Target="../tags/tag34.xml"/><Relationship Id="rId6" Type="http://schemas.openxmlformats.org/officeDocument/2006/relationships/image" Target="../media/image8.svg"/><Relationship Id="rId11" Type="http://schemas.openxmlformats.org/officeDocument/2006/relationships/image" Target="../media/image25.png"/><Relationship Id="rId5" Type="http://schemas.openxmlformats.org/officeDocument/2006/relationships/image" Target="../media/image7.png"/><Relationship Id="rId10" Type="http://schemas.openxmlformats.org/officeDocument/2006/relationships/image" Target="../media/image24.svg"/><Relationship Id="rId4" Type="http://schemas.openxmlformats.org/officeDocument/2006/relationships/image" Target="../media/image1.emf"/><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F54"/>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507B959-9E35-3EC1-53CB-968CEE0AEF70}"/>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5507B959-9E35-3EC1-53CB-968CEE0AEF70}"/>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36DFE691-484D-0A62-B4FF-81300FDD9C7F}"/>
              </a:ext>
            </a:extLst>
          </p:cNvPr>
          <p:cNvSpPr>
            <a:spLocks noGrp="1"/>
          </p:cNvSpPr>
          <p:nvPr>
            <p:ph type="ctrTitle"/>
          </p:nvPr>
        </p:nvSpPr>
        <p:spPr/>
        <p:txBody>
          <a:bodyPr/>
          <a:lstStyle/>
          <a:p>
            <a:r>
              <a:rPr lang="en-AU" dirty="0"/>
              <a:t>Consolidated fiscal report</a:t>
            </a:r>
          </a:p>
        </p:txBody>
      </p:sp>
      <p:sp>
        <p:nvSpPr>
          <p:cNvPr id="9" name="Text Placeholder 8">
            <a:extLst>
              <a:ext uri="{FF2B5EF4-FFF2-40B4-BE49-F238E27FC236}">
                <a16:creationId xmlns:a16="http://schemas.microsoft.com/office/drawing/2014/main" id="{C7F4955A-2927-2A7F-F09E-0AAD319A92DD}"/>
              </a:ext>
            </a:extLst>
          </p:cNvPr>
          <p:cNvSpPr>
            <a:spLocks noGrp="1"/>
          </p:cNvSpPr>
          <p:nvPr>
            <p:ph type="body" sz="quarter" idx="12"/>
          </p:nvPr>
        </p:nvSpPr>
        <p:spPr/>
        <p:txBody>
          <a:bodyPr/>
          <a:lstStyle/>
          <a:p>
            <a:r>
              <a:rPr lang="en-AU" dirty="0"/>
              <a:t>25/11/2025</a:t>
            </a:r>
          </a:p>
        </p:txBody>
      </p:sp>
      <p:sp>
        <p:nvSpPr>
          <p:cNvPr id="10" name="Text Placeholder 9">
            <a:extLst>
              <a:ext uri="{FF2B5EF4-FFF2-40B4-BE49-F238E27FC236}">
                <a16:creationId xmlns:a16="http://schemas.microsoft.com/office/drawing/2014/main" id="{FA8EA512-8EB5-AB46-84BC-685DB8D2434F}"/>
              </a:ext>
            </a:extLst>
          </p:cNvPr>
          <p:cNvSpPr>
            <a:spLocks noGrp="1"/>
          </p:cNvSpPr>
          <p:nvPr>
            <p:ph type="body" sz="quarter" idx="13"/>
          </p:nvPr>
        </p:nvSpPr>
        <p:spPr/>
        <p:txBody>
          <a:bodyPr/>
          <a:lstStyle/>
          <a:p>
            <a:r>
              <a:rPr lang="en-AU" dirty="0"/>
              <a:t>e61</a:t>
            </a:r>
          </a:p>
        </p:txBody>
      </p:sp>
    </p:spTree>
    <p:extLst>
      <p:ext uri="{BB962C8B-B14F-4D97-AF65-F5344CB8AC3E}">
        <p14:creationId xmlns:p14="http://schemas.microsoft.com/office/powerpoint/2010/main" val="153737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D665-7EA9-FDFF-669C-56961C063DE3}"/>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53E161AC-B462-2D2E-560C-E21FCBC8738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F3DDF2A5-B3CE-A5C9-0347-34C3D98B1704}"/>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6D1D028-2FE8-6444-DFDE-EEDCC2E0B481}"/>
              </a:ext>
            </a:extLst>
          </p:cNvPr>
          <p:cNvSpPr>
            <a:spLocks noGrp="1"/>
          </p:cNvSpPr>
          <p:nvPr>
            <p:ph type="sldNum" sz="quarter" idx="10"/>
          </p:nvPr>
        </p:nvSpPr>
        <p:spPr/>
        <p:txBody>
          <a:bodyPr/>
          <a:lstStyle/>
          <a:p>
            <a:fld id="{4F9AC08D-23A9-440E-BCB9-AA1E9877CC38}" type="slidenum">
              <a:rPr lang="en-US" smtClean="0"/>
              <a:pPr/>
              <a:t>10</a:t>
            </a:fld>
            <a:endParaRPr lang="en-US"/>
          </a:p>
        </p:txBody>
      </p:sp>
      <p:sp>
        <p:nvSpPr>
          <p:cNvPr id="63" name="Title 62">
            <a:extLst>
              <a:ext uri="{FF2B5EF4-FFF2-40B4-BE49-F238E27FC236}">
                <a16:creationId xmlns:a16="http://schemas.microsoft.com/office/drawing/2014/main" id="{974DF9D9-1FC4-B4E4-89FB-38DD1841A685}"/>
              </a:ext>
            </a:extLst>
          </p:cNvPr>
          <p:cNvSpPr>
            <a:spLocks noGrp="1"/>
          </p:cNvSpPr>
          <p:nvPr>
            <p:ph type="title"/>
          </p:nvPr>
        </p:nvSpPr>
        <p:spPr/>
        <p:txBody>
          <a:bodyPr/>
          <a:lstStyle/>
          <a:p>
            <a:pPr lvl="0"/>
            <a:r>
              <a:rPr lang="en-AU" dirty="0"/>
              <a:t>Value for money concerns on big items</a:t>
            </a:r>
          </a:p>
        </p:txBody>
      </p:sp>
      <p:pic>
        <p:nvPicPr>
          <p:cNvPr id="22" name="Graphic 21" descr="Fast Forward with solid fill">
            <a:extLst>
              <a:ext uri="{FF2B5EF4-FFF2-40B4-BE49-F238E27FC236}">
                <a16:creationId xmlns:a16="http://schemas.microsoft.com/office/drawing/2014/main" id="{F4C13A83-E9DF-4EB5-3849-6612E6D7C0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2B684090-BE37-8963-6297-CA51B4D5DBE2}"/>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1969B640-FC59-A490-03F3-B067B9734D86}"/>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53328CC4-91CB-FA05-1E2A-72C080D5A10E}"/>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6F3F62BF-8F9C-D5D0-8432-9A5DBF602628}"/>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F4C6697-9B68-8E4C-7A76-B914F1F5550A}"/>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FE54278-D666-61F4-F5F5-DF6C677A1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687C6FD9-DF2D-03C4-740B-4BB27EBDAA9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135AEB28-791B-47FF-7387-2D21447AA3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9288E808-7AFF-BBD7-7259-34910B2D2C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DCF870A0-F2B0-E8B2-A252-0C84E28D98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6ED7BC42-3079-D1F9-3AF3-D4E4B159B4E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871C4BBB-0722-E905-AEAF-5C09496415F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3" name="TextBox 2">
            <a:extLst>
              <a:ext uri="{FF2B5EF4-FFF2-40B4-BE49-F238E27FC236}">
                <a16:creationId xmlns:a16="http://schemas.microsoft.com/office/drawing/2014/main" id="{06B2E09A-9A15-69FB-41D8-6B76A73FC801}"/>
              </a:ext>
            </a:extLst>
          </p:cNvPr>
          <p:cNvSpPr txBox="1"/>
          <p:nvPr/>
        </p:nvSpPr>
        <p:spPr>
          <a:xfrm>
            <a:off x="7039217" y="2054795"/>
            <a:ext cx="723275" cy="369332"/>
          </a:xfrm>
          <a:prstGeom prst="rect">
            <a:avLst/>
          </a:prstGeom>
          <a:noFill/>
        </p:spPr>
        <p:txBody>
          <a:bodyPr wrap="none" rtlCol="0">
            <a:spAutoFit/>
          </a:bodyPr>
          <a:lstStyle/>
          <a:p>
            <a:r>
              <a:rPr lang="en-US" dirty="0"/>
              <a:t>XXXX</a:t>
            </a:r>
            <a:endParaRPr lang="en-NZ" dirty="0"/>
          </a:p>
        </p:txBody>
      </p:sp>
      <p:sp>
        <p:nvSpPr>
          <p:cNvPr id="10" name="TextBox 9">
            <a:extLst>
              <a:ext uri="{FF2B5EF4-FFF2-40B4-BE49-F238E27FC236}">
                <a16:creationId xmlns:a16="http://schemas.microsoft.com/office/drawing/2014/main" id="{6F4333F6-253E-53B4-90BB-32B9119405A1}"/>
              </a:ext>
            </a:extLst>
          </p:cNvPr>
          <p:cNvSpPr txBox="1"/>
          <p:nvPr/>
        </p:nvSpPr>
        <p:spPr>
          <a:xfrm>
            <a:off x="468630" y="996756"/>
            <a:ext cx="10065258" cy="375552"/>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XXX</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826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EC95C-C2D8-FA18-BDA9-DCC2FCAA8581}"/>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8E22A810-6FD4-8121-FC97-354D3ED7F0B6}"/>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3E161AC-B462-2D2E-560C-E21FCBC87381}"/>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CD733CE-D58C-34C7-3C69-22F5B41F6087}"/>
              </a:ext>
            </a:extLst>
          </p:cNvPr>
          <p:cNvSpPr>
            <a:spLocks noGrp="1"/>
          </p:cNvSpPr>
          <p:nvPr>
            <p:ph type="sldNum" sz="quarter" idx="10"/>
          </p:nvPr>
        </p:nvSpPr>
        <p:spPr/>
        <p:txBody>
          <a:bodyPr/>
          <a:lstStyle/>
          <a:p>
            <a:fld id="{4F9AC08D-23A9-440E-BCB9-AA1E9877CC38}" type="slidenum">
              <a:rPr lang="en-US" smtClean="0"/>
              <a:pPr/>
              <a:t>11</a:t>
            </a:fld>
            <a:endParaRPr lang="en-US"/>
          </a:p>
        </p:txBody>
      </p:sp>
      <p:sp>
        <p:nvSpPr>
          <p:cNvPr id="63" name="Title 62">
            <a:extLst>
              <a:ext uri="{FF2B5EF4-FFF2-40B4-BE49-F238E27FC236}">
                <a16:creationId xmlns:a16="http://schemas.microsoft.com/office/drawing/2014/main" id="{37D66AC6-E623-B93A-E414-5ED2EE063EE7}"/>
              </a:ext>
            </a:extLst>
          </p:cNvPr>
          <p:cNvSpPr>
            <a:spLocks noGrp="1"/>
          </p:cNvSpPr>
          <p:nvPr>
            <p:ph type="title"/>
          </p:nvPr>
        </p:nvSpPr>
        <p:spPr/>
        <p:txBody>
          <a:bodyPr/>
          <a:lstStyle/>
          <a:p>
            <a:pPr lvl="0"/>
            <a:r>
              <a:rPr lang="en-AU" dirty="0"/>
              <a:t>It isn’t clear where the money will come from</a:t>
            </a:r>
          </a:p>
        </p:txBody>
      </p:sp>
      <p:pic>
        <p:nvPicPr>
          <p:cNvPr id="22" name="Graphic 21" descr="Fast Forward with solid fill">
            <a:extLst>
              <a:ext uri="{FF2B5EF4-FFF2-40B4-BE49-F238E27FC236}">
                <a16:creationId xmlns:a16="http://schemas.microsoft.com/office/drawing/2014/main" id="{AE42A4AA-6F50-A415-E75E-4D445F23A8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B16A1354-F5FA-F65A-E840-11D3FB87BC14}"/>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F29F8613-EEF5-9DD0-9D9C-070F4B526AF5}"/>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26735AE0-48F6-72EC-3431-913D3BA80D4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dirty="0"/>
              <a:t>Lorem Ipsum</a:t>
            </a:r>
          </a:p>
        </p:txBody>
      </p:sp>
      <p:sp>
        <p:nvSpPr>
          <p:cNvPr id="32" name="SmartArt Placeholder 95">
            <a:extLst>
              <a:ext uri="{FF2B5EF4-FFF2-40B4-BE49-F238E27FC236}">
                <a16:creationId xmlns:a16="http://schemas.microsoft.com/office/drawing/2014/main" id="{F15833F3-E379-7107-8571-B454AAC10CC9}"/>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144C0BE6-41DE-5875-15D3-BE3D64DCF38F}"/>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25DE7751-6783-DF48-81AE-ADBE1FE409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F8793845-4F16-C0CF-5349-4077DB0A02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54582526-286F-1186-BC6F-72C1CC10713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4F62FEBE-8EC7-D291-6052-FE8CC70944A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B1FD6E2-C225-41A4-3B94-A979EED2699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387705F2-7870-951B-EFFC-6FF724E0B5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F2E7AA9-F497-493E-1DD4-17ACF37CE8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3E216F6B-8631-22D8-4EF1-A786A38784A8}"/>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Since 1999 the mantra of “simplicity” has been used to poke holes in Australia’s main tax bases. This has led governments to try to find a growing government with an increasingly inefficient tax system.</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89">
            <a:extLst>
              <a:ext uri="{FF2B5EF4-FFF2-40B4-BE49-F238E27FC236}">
                <a16:creationId xmlns:a16="http://schemas.microsoft.com/office/drawing/2014/main" id="{F416ACF9-3BD5-E151-6D05-CF0052208BB8}"/>
              </a:ext>
            </a:extLst>
          </p:cNvPr>
          <p:cNvSpPr txBox="1">
            <a:spLocks/>
          </p:cNvSpPr>
          <p:nvPr/>
        </p:nvSpPr>
        <p:spPr>
          <a:xfrm>
            <a:off x="905748" y="1820920"/>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Income tax burdens expected to rise</a:t>
            </a:r>
          </a:p>
        </p:txBody>
      </p:sp>
      <p:cxnSp>
        <p:nvCxnSpPr>
          <p:cNvPr id="5" name="Straight Connector 4">
            <a:extLst>
              <a:ext uri="{FF2B5EF4-FFF2-40B4-BE49-F238E27FC236}">
                <a16:creationId xmlns:a16="http://schemas.microsoft.com/office/drawing/2014/main" id="{8C78AD64-AA57-86EC-B22B-CEC9CD2FF3CA}"/>
              </a:ext>
            </a:extLst>
          </p:cNvPr>
          <p:cNvCxnSpPr>
            <a:cxnSpLocks/>
          </p:cNvCxnSpPr>
          <p:nvPr/>
        </p:nvCxnSpPr>
        <p:spPr>
          <a:xfrm>
            <a:off x="545968" y="2238604"/>
            <a:ext cx="5321811" cy="0"/>
          </a:xfrm>
          <a:prstGeom prst="line">
            <a:avLst/>
          </a:prstGeom>
          <a:noFill/>
          <a:ln w="9525" cap="flat" cmpd="sng" algn="ctr">
            <a:solidFill>
              <a:srgbClr val="000000"/>
            </a:solidFill>
            <a:prstDash val="solid"/>
            <a:headEnd type="none" w="med" len="med"/>
            <a:tailEnd type="none" w="med" len="med"/>
          </a:ln>
          <a:effectLst/>
        </p:spPr>
      </p:cxnSp>
      <p:pic>
        <p:nvPicPr>
          <p:cNvPr id="6" name="Picture 5" descr="A graph on a white background&#10;&#10;AI-generated content may be incorrect.">
            <a:extLst>
              <a:ext uri="{FF2B5EF4-FFF2-40B4-BE49-F238E27FC236}">
                <a16:creationId xmlns:a16="http://schemas.microsoft.com/office/drawing/2014/main" id="{14716A8A-D369-C299-28B3-4F50633907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7559" y="2514487"/>
            <a:ext cx="3545898" cy="4052455"/>
          </a:xfrm>
          <a:prstGeom prst="rect">
            <a:avLst/>
          </a:prstGeom>
        </p:spPr>
      </p:pic>
      <p:cxnSp>
        <p:nvCxnSpPr>
          <p:cNvPr id="7" name="Straight Connector 6">
            <a:extLst>
              <a:ext uri="{FF2B5EF4-FFF2-40B4-BE49-F238E27FC236}">
                <a16:creationId xmlns:a16="http://schemas.microsoft.com/office/drawing/2014/main" id="{E730C1A7-1DB4-E623-F45A-209484D60E14}"/>
              </a:ext>
            </a:extLst>
          </p:cNvPr>
          <p:cNvCxnSpPr>
            <a:cxnSpLocks/>
          </p:cNvCxnSpPr>
          <p:nvPr/>
        </p:nvCxnSpPr>
        <p:spPr>
          <a:xfrm>
            <a:off x="6270039" y="2249523"/>
            <a:ext cx="5321811" cy="0"/>
          </a:xfrm>
          <a:prstGeom prst="line">
            <a:avLst/>
          </a:prstGeom>
          <a:noFill/>
          <a:ln w="9525" cap="flat" cmpd="sng" algn="ctr">
            <a:solidFill>
              <a:srgbClr val="000000"/>
            </a:solidFill>
            <a:prstDash val="solid"/>
            <a:headEnd type="none" w="med" len="med"/>
            <a:tailEnd type="none" w="med" len="med"/>
          </a:ln>
          <a:effectLst/>
        </p:spPr>
      </p:cxnSp>
      <p:sp>
        <p:nvSpPr>
          <p:cNvPr id="8" name="Text Placeholder 89">
            <a:extLst>
              <a:ext uri="{FF2B5EF4-FFF2-40B4-BE49-F238E27FC236}">
                <a16:creationId xmlns:a16="http://schemas.microsoft.com/office/drawing/2014/main" id="{8B2F34CF-7D88-528F-2D25-D49E10530845}"/>
              </a:ext>
            </a:extLst>
          </p:cNvPr>
          <p:cNvSpPr txBox="1">
            <a:spLocks/>
          </p:cNvSpPr>
          <p:nvPr/>
        </p:nvSpPr>
        <p:spPr>
          <a:xfrm>
            <a:off x="6677063" y="185890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While who pays is distributed unequally</a:t>
            </a:r>
          </a:p>
        </p:txBody>
      </p:sp>
      <p:pic>
        <p:nvPicPr>
          <p:cNvPr id="9" name="Graphic 8">
            <a:extLst>
              <a:ext uri="{FF2B5EF4-FFF2-40B4-BE49-F238E27FC236}">
                <a16:creationId xmlns:a16="http://schemas.microsoft.com/office/drawing/2014/main" id="{8EA4D799-C851-9E95-1B2C-C61B09C449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6046" y="2653070"/>
            <a:ext cx="4258777" cy="3538984"/>
          </a:xfrm>
          <a:prstGeom prst="rect">
            <a:avLst/>
          </a:prstGeom>
        </p:spPr>
      </p:pic>
    </p:spTree>
    <p:extLst>
      <p:ext uri="{BB962C8B-B14F-4D97-AF65-F5344CB8AC3E}">
        <p14:creationId xmlns:p14="http://schemas.microsoft.com/office/powerpoint/2010/main" val="178622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74FAC-3944-DD5E-7994-3C2E3F749B1A}"/>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10755397-44E8-AF08-7899-334444056A0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8E22A810-6FD4-8121-FC97-354D3ED7F0B6}"/>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997AC57-5720-BA28-6200-B3BE7A3F7437}"/>
              </a:ext>
            </a:extLst>
          </p:cNvPr>
          <p:cNvSpPr>
            <a:spLocks noGrp="1"/>
          </p:cNvSpPr>
          <p:nvPr>
            <p:ph type="sldNum" sz="quarter" idx="10"/>
          </p:nvPr>
        </p:nvSpPr>
        <p:spPr/>
        <p:txBody>
          <a:bodyPr/>
          <a:lstStyle/>
          <a:p>
            <a:fld id="{4F9AC08D-23A9-440E-BCB9-AA1E9877CC38}" type="slidenum">
              <a:rPr lang="en-US" smtClean="0"/>
              <a:pPr/>
              <a:t>12</a:t>
            </a:fld>
            <a:endParaRPr lang="en-US"/>
          </a:p>
        </p:txBody>
      </p:sp>
      <p:sp>
        <p:nvSpPr>
          <p:cNvPr id="63" name="Title 62">
            <a:extLst>
              <a:ext uri="{FF2B5EF4-FFF2-40B4-BE49-F238E27FC236}">
                <a16:creationId xmlns:a16="http://schemas.microsoft.com/office/drawing/2014/main" id="{9D38A1B7-011A-EFB0-847E-BE13A9B5A0A2}"/>
              </a:ext>
            </a:extLst>
          </p:cNvPr>
          <p:cNvSpPr>
            <a:spLocks noGrp="1"/>
          </p:cNvSpPr>
          <p:nvPr>
            <p:ph type="title"/>
          </p:nvPr>
        </p:nvSpPr>
        <p:spPr/>
        <p:txBody>
          <a:bodyPr/>
          <a:lstStyle/>
          <a:p>
            <a:pPr lvl="0"/>
            <a:r>
              <a:rPr lang="en-AU" dirty="0"/>
              <a:t>This is projected to lead to higher spending and deficits</a:t>
            </a:r>
          </a:p>
        </p:txBody>
      </p:sp>
      <p:pic>
        <p:nvPicPr>
          <p:cNvPr id="22" name="Graphic 21" descr="Fast Forward with solid fill">
            <a:extLst>
              <a:ext uri="{FF2B5EF4-FFF2-40B4-BE49-F238E27FC236}">
                <a16:creationId xmlns:a16="http://schemas.microsoft.com/office/drawing/2014/main" id="{27310641-9564-9663-1855-B72B4DCCA9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73013993-E3B9-2D69-7A62-71B343DA62CF}"/>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957E5269-8B4A-B76A-0DAE-95F35FC53910}"/>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92524B2-49A3-568F-70B9-72411A006320}"/>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01D8C967-776B-0BAA-FCFF-39AA183D0335}"/>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68405034-D98E-6F71-22DF-F90A5D6233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089EE292-A501-A336-9336-79DD5BA2D56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FCA5A38F-17C1-B488-A1A4-800E952EE81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AE15F859-058D-6EB2-B996-6303E553F4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2414B39-A30B-8EFF-BCA7-1D93D481D58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E8D5F0FC-2CDF-28D5-6277-A1854C82EE0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088B0ED9-F613-F045-D855-32B4F08176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15FC1B23-6E81-D449-5B68-A5C675DD2BCB}"/>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Australia’s fiscal strains reflect a move towards European-style universal services, which cannot be supported by Australia’s current tax system</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89">
            <a:extLst>
              <a:ext uri="{FF2B5EF4-FFF2-40B4-BE49-F238E27FC236}">
                <a16:creationId xmlns:a16="http://schemas.microsoft.com/office/drawing/2014/main" id="{14EA565B-C2BE-C74B-4BFA-7E6C23905654}"/>
              </a:ext>
            </a:extLst>
          </p:cNvPr>
          <p:cNvSpPr txBox="1">
            <a:spLocks/>
          </p:cNvSpPr>
          <p:nvPr/>
        </p:nvSpPr>
        <p:spPr>
          <a:xfrm>
            <a:off x="997048" y="1802862"/>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expenditure to climb</a:t>
            </a:r>
          </a:p>
        </p:txBody>
      </p:sp>
      <p:cxnSp>
        <p:nvCxnSpPr>
          <p:cNvPr id="5" name="Straight Connector 4">
            <a:extLst>
              <a:ext uri="{FF2B5EF4-FFF2-40B4-BE49-F238E27FC236}">
                <a16:creationId xmlns:a16="http://schemas.microsoft.com/office/drawing/2014/main" id="{D9227B7E-375E-470F-8525-6C59414B10FC}"/>
              </a:ext>
            </a:extLst>
          </p:cNvPr>
          <p:cNvCxnSpPr>
            <a:cxnSpLocks/>
          </p:cNvCxnSpPr>
          <p:nvPr/>
        </p:nvCxnSpPr>
        <p:spPr>
          <a:xfrm>
            <a:off x="637268" y="2220546"/>
            <a:ext cx="5321811" cy="0"/>
          </a:xfrm>
          <a:prstGeom prst="line">
            <a:avLst/>
          </a:prstGeom>
          <a:noFill/>
          <a:ln w="9525" cap="flat" cmpd="sng" algn="ctr">
            <a:solidFill>
              <a:srgbClr val="000000"/>
            </a:solidFill>
            <a:prstDash val="solid"/>
            <a:headEnd type="none" w="med" len="med"/>
            <a:tailEnd type="none" w="med" len="med"/>
          </a:ln>
          <a:effectLst/>
        </p:spPr>
      </p:cxnSp>
      <p:pic>
        <p:nvPicPr>
          <p:cNvPr id="6" name="Graphic 5">
            <a:extLst>
              <a:ext uri="{FF2B5EF4-FFF2-40B4-BE49-F238E27FC236}">
                <a16:creationId xmlns:a16="http://schemas.microsoft.com/office/drawing/2014/main" id="{49F3A798-C771-EF79-F4A2-84781DE102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4277" y="2424127"/>
            <a:ext cx="4427792" cy="4352956"/>
          </a:xfrm>
          <a:prstGeom prst="rect">
            <a:avLst/>
          </a:prstGeom>
        </p:spPr>
      </p:pic>
      <p:sp>
        <p:nvSpPr>
          <p:cNvPr id="7" name="Text Placeholder 89">
            <a:extLst>
              <a:ext uri="{FF2B5EF4-FFF2-40B4-BE49-F238E27FC236}">
                <a16:creationId xmlns:a16="http://schemas.microsoft.com/office/drawing/2014/main" id="{AA153ADA-70D6-C688-E6E2-8FBC320AFB0A}"/>
              </a:ext>
            </a:extLst>
          </p:cNvPr>
          <p:cNvSpPr txBox="1">
            <a:spLocks/>
          </p:cNvSpPr>
          <p:nvPr/>
        </p:nvSpPr>
        <p:spPr>
          <a:xfrm>
            <a:off x="6628439" y="1802862"/>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debt projected to keep rising</a:t>
            </a:r>
          </a:p>
        </p:txBody>
      </p:sp>
      <p:cxnSp>
        <p:nvCxnSpPr>
          <p:cNvPr id="8" name="Straight Connector 7">
            <a:extLst>
              <a:ext uri="{FF2B5EF4-FFF2-40B4-BE49-F238E27FC236}">
                <a16:creationId xmlns:a16="http://schemas.microsoft.com/office/drawing/2014/main" id="{50F8C93B-A2E4-15F2-A413-3E1E9C868ADC}"/>
              </a:ext>
            </a:extLst>
          </p:cNvPr>
          <p:cNvCxnSpPr>
            <a:cxnSpLocks/>
          </p:cNvCxnSpPr>
          <p:nvPr/>
        </p:nvCxnSpPr>
        <p:spPr>
          <a:xfrm>
            <a:off x="6268659" y="2220546"/>
            <a:ext cx="5321811" cy="0"/>
          </a:xfrm>
          <a:prstGeom prst="line">
            <a:avLst/>
          </a:prstGeom>
          <a:noFill/>
          <a:ln w="9525" cap="flat" cmpd="sng" algn="ctr">
            <a:solidFill>
              <a:srgbClr val="000000"/>
            </a:solidFill>
            <a:prstDash val="solid"/>
            <a:headEnd type="none" w="med" len="med"/>
            <a:tailEnd type="none" w="med" len="med"/>
          </a:ln>
          <a:effectLst/>
        </p:spPr>
      </p:cxnSp>
    </p:spTree>
    <p:extLst>
      <p:ext uri="{BB962C8B-B14F-4D97-AF65-F5344CB8AC3E}">
        <p14:creationId xmlns:p14="http://schemas.microsoft.com/office/powerpoint/2010/main" val="908186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0FC45-93BA-6BE9-54FB-DA84B58024E1}"/>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898A1B3-2DF3-4E3A-FB3D-4CEC9E9712F8}"/>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10755397-44E8-AF08-7899-334444056A01}"/>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93DF19BD-0FFD-DA3D-AA83-9B1C3D690B4D}"/>
              </a:ext>
            </a:extLst>
          </p:cNvPr>
          <p:cNvSpPr>
            <a:spLocks noGrp="1"/>
          </p:cNvSpPr>
          <p:nvPr>
            <p:ph type="sldNum" sz="quarter" idx="10"/>
          </p:nvPr>
        </p:nvSpPr>
        <p:spPr/>
        <p:txBody>
          <a:bodyPr/>
          <a:lstStyle/>
          <a:p>
            <a:fld id="{4F9AC08D-23A9-440E-BCB9-AA1E9877CC38}" type="slidenum">
              <a:rPr lang="en-US" smtClean="0"/>
              <a:pPr/>
              <a:t>13</a:t>
            </a:fld>
            <a:endParaRPr lang="en-US"/>
          </a:p>
        </p:txBody>
      </p:sp>
      <p:sp>
        <p:nvSpPr>
          <p:cNvPr id="63" name="Title 62">
            <a:extLst>
              <a:ext uri="{FF2B5EF4-FFF2-40B4-BE49-F238E27FC236}">
                <a16:creationId xmlns:a16="http://schemas.microsoft.com/office/drawing/2014/main" id="{B4810BCD-81B5-DB0C-77D3-E1766BA97219}"/>
              </a:ext>
            </a:extLst>
          </p:cNvPr>
          <p:cNvSpPr>
            <a:spLocks noGrp="1"/>
          </p:cNvSpPr>
          <p:nvPr>
            <p:ph type="title"/>
          </p:nvPr>
        </p:nvSpPr>
        <p:spPr/>
        <p:txBody>
          <a:bodyPr/>
          <a:lstStyle/>
          <a:p>
            <a:pPr lvl="0"/>
            <a:r>
              <a:rPr lang="en-AU" dirty="0"/>
              <a:t>Managing the narrow corridor</a:t>
            </a:r>
          </a:p>
        </p:txBody>
      </p:sp>
      <p:pic>
        <p:nvPicPr>
          <p:cNvPr id="22" name="Graphic 21" descr="Fast Forward with solid fill">
            <a:extLst>
              <a:ext uri="{FF2B5EF4-FFF2-40B4-BE49-F238E27FC236}">
                <a16:creationId xmlns:a16="http://schemas.microsoft.com/office/drawing/2014/main" id="{0383B991-B02D-C3B9-6273-2483C5AA15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8B454F5B-428C-CA7F-5901-C6D779B94347}"/>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D62DE1A3-4229-BD53-2A06-8265CE9BD31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989F5670-334C-06F6-AF24-BDCD46CC9C0B}"/>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5DF1C65F-F95E-A7B5-82AF-60D709F02997}"/>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420A7DDD-528E-470B-E755-0CB22C77D3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00408226-B405-A7DE-32BD-92988C541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250D5B3-7606-A2B9-5CBE-1AC7B7A8AFB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111E642B-BE7C-4C8B-D8A4-DD5B773BE97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854DF2F3-CB4D-EC97-D460-8FB559DC9F3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A1550D19-2D06-BEEF-9CA9-EAB04D0EB8F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963432A6-C645-427D-ED86-08BC708013E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D2D82BA1-CC1F-31DE-C2D4-DF1484588E40}"/>
              </a:ext>
            </a:extLst>
          </p:cNvPr>
          <p:cNvSpPr txBox="1"/>
          <p:nvPr/>
        </p:nvSpPr>
        <p:spPr>
          <a:xfrm>
            <a:off x="468630" y="996756"/>
            <a:ext cx="10065258" cy="375552"/>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Fiscal options are increasingly restricted – now is the time to either reign in spending or reform taxation</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89">
            <a:extLst>
              <a:ext uri="{FF2B5EF4-FFF2-40B4-BE49-F238E27FC236}">
                <a16:creationId xmlns:a16="http://schemas.microsoft.com/office/drawing/2014/main" id="{12F158BA-ECAE-7947-43F0-53450DE24A9F}"/>
              </a:ext>
            </a:extLst>
          </p:cNvPr>
          <p:cNvSpPr txBox="1">
            <a:spLocks/>
          </p:cNvSpPr>
          <p:nvPr/>
        </p:nvSpPr>
        <p:spPr>
          <a:xfrm>
            <a:off x="997048" y="1802862"/>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expenditure to climb</a:t>
            </a:r>
          </a:p>
        </p:txBody>
      </p:sp>
      <p:cxnSp>
        <p:nvCxnSpPr>
          <p:cNvPr id="5" name="Straight Connector 4">
            <a:extLst>
              <a:ext uri="{FF2B5EF4-FFF2-40B4-BE49-F238E27FC236}">
                <a16:creationId xmlns:a16="http://schemas.microsoft.com/office/drawing/2014/main" id="{E2AF28CE-9AA0-30E6-F6F4-C09ED84BFD90}"/>
              </a:ext>
            </a:extLst>
          </p:cNvPr>
          <p:cNvCxnSpPr>
            <a:cxnSpLocks/>
          </p:cNvCxnSpPr>
          <p:nvPr/>
        </p:nvCxnSpPr>
        <p:spPr>
          <a:xfrm>
            <a:off x="637268" y="2220546"/>
            <a:ext cx="5321811" cy="0"/>
          </a:xfrm>
          <a:prstGeom prst="line">
            <a:avLst/>
          </a:prstGeom>
          <a:noFill/>
          <a:ln w="9525" cap="flat" cmpd="sng" algn="ctr">
            <a:solidFill>
              <a:srgbClr val="000000"/>
            </a:solidFill>
            <a:prstDash val="solid"/>
            <a:headEnd type="none" w="med" len="med"/>
            <a:tailEnd type="none" w="med" len="med"/>
          </a:ln>
          <a:effectLst/>
        </p:spPr>
      </p:cxnSp>
      <p:sp>
        <p:nvSpPr>
          <p:cNvPr id="7" name="Text Placeholder 89">
            <a:extLst>
              <a:ext uri="{FF2B5EF4-FFF2-40B4-BE49-F238E27FC236}">
                <a16:creationId xmlns:a16="http://schemas.microsoft.com/office/drawing/2014/main" id="{5B55369B-166D-2717-4A5E-D3597F5DEE92}"/>
              </a:ext>
            </a:extLst>
          </p:cNvPr>
          <p:cNvSpPr txBox="1">
            <a:spLocks/>
          </p:cNvSpPr>
          <p:nvPr/>
        </p:nvSpPr>
        <p:spPr>
          <a:xfrm>
            <a:off x="6628439" y="1802862"/>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debt projected to keep rising</a:t>
            </a:r>
          </a:p>
        </p:txBody>
      </p:sp>
      <p:cxnSp>
        <p:nvCxnSpPr>
          <p:cNvPr id="8" name="Straight Connector 7">
            <a:extLst>
              <a:ext uri="{FF2B5EF4-FFF2-40B4-BE49-F238E27FC236}">
                <a16:creationId xmlns:a16="http://schemas.microsoft.com/office/drawing/2014/main" id="{2A66A303-F761-6F5C-2DFE-9073E3F96B68}"/>
              </a:ext>
            </a:extLst>
          </p:cNvPr>
          <p:cNvCxnSpPr>
            <a:cxnSpLocks/>
          </p:cNvCxnSpPr>
          <p:nvPr/>
        </p:nvCxnSpPr>
        <p:spPr>
          <a:xfrm>
            <a:off x="6268659" y="2220546"/>
            <a:ext cx="5321811" cy="0"/>
          </a:xfrm>
          <a:prstGeom prst="line">
            <a:avLst/>
          </a:prstGeom>
          <a:noFill/>
          <a:ln w="9525" cap="flat" cmpd="sng" algn="ctr">
            <a:solidFill>
              <a:srgbClr val="000000"/>
            </a:solidFill>
            <a:prstDash val="solid"/>
            <a:headEnd type="none" w="med" len="med"/>
            <a:tailEnd type="none" w="med" len="med"/>
          </a:ln>
          <a:effectLst/>
        </p:spPr>
      </p:cxnSp>
    </p:spTree>
    <p:extLst>
      <p:ext uri="{BB962C8B-B14F-4D97-AF65-F5344CB8AC3E}">
        <p14:creationId xmlns:p14="http://schemas.microsoft.com/office/powerpoint/2010/main" val="3018343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02886-DAD5-EB87-9952-2FDFADFB2AE7}"/>
              </a:ext>
            </a:extLst>
          </p:cNvPr>
          <p:cNvSpPr>
            <a:spLocks noGrp="1"/>
          </p:cNvSpPr>
          <p:nvPr>
            <p:ph type="body" sz="quarter" idx="10"/>
          </p:nvPr>
        </p:nvSpPr>
        <p:spPr/>
        <p:txBody>
          <a:bodyPr/>
          <a:lstStyle/>
          <a:p>
            <a:r>
              <a:rPr lang="en-AU" dirty="0"/>
              <a:t>Cross-bench presentation: Fiscal outlook</a:t>
            </a:r>
          </a:p>
        </p:txBody>
      </p:sp>
    </p:spTree>
    <p:extLst>
      <p:ext uri="{BB962C8B-B14F-4D97-AF65-F5344CB8AC3E}">
        <p14:creationId xmlns:p14="http://schemas.microsoft.com/office/powerpoint/2010/main" val="359155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5412032F-C466-D159-520A-8C6EB0C27E53}"/>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12032F-C466-D159-520A-8C6EB0C27E5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58B05A5-B63B-3299-72C5-3694ACBB5DD2}"/>
              </a:ext>
            </a:extLst>
          </p:cNvPr>
          <p:cNvSpPr>
            <a:spLocks noGrp="1"/>
          </p:cNvSpPr>
          <p:nvPr>
            <p:ph type="sldNum" sz="quarter" idx="10"/>
          </p:nvPr>
        </p:nvSpPr>
        <p:spPr/>
        <p:txBody>
          <a:bodyPr/>
          <a:lstStyle/>
          <a:p>
            <a:fld id="{4F9AC08D-23A9-440E-BCB9-AA1E9877CC38}" type="slidenum">
              <a:rPr lang="en-US" smtClean="0"/>
              <a:pPr/>
              <a:t>15</a:t>
            </a:fld>
            <a:endParaRPr lang="en-US"/>
          </a:p>
        </p:txBody>
      </p:sp>
      <p:sp>
        <p:nvSpPr>
          <p:cNvPr id="63" name="Title 62">
            <a:extLst>
              <a:ext uri="{FF2B5EF4-FFF2-40B4-BE49-F238E27FC236}">
                <a16:creationId xmlns:a16="http://schemas.microsoft.com/office/drawing/2014/main" id="{E4D1C1F1-E9E2-F45D-91D6-D6E6E566CBF9}"/>
              </a:ext>
            </a:extLst>
          </p:cNvPr>
          <p:cNvSpPr>
            <a:spLocks noGrp="1"/>
          </p:cNvSpPr>
          <p:nvPr>
            <p:ph type="title"/>
          </p:nvPr>
        </p:nvSpPr>
        <p:spPr/>
        <p:txBody>
          <a:bodyPr/>
          <a:lstStyle/>
          <a:p>
            <a:r>
              <a:rPr lang="en-AU" dirty="0"/>
              <a:t>Ageing is upon us</a:t>
            </a:r>
          </a:p>
        </p:txBody>
      </p:sp>
      <p:cxnSp>
        <p:nvCxnSpPr>
          <p:cNvPr id="5" name="Straight Connector 4">
            <a:extLst>
              <a:ext uri="{FF2B5EF4-FFF2-40B4-BE49-F238E27FC236}">
                <a16:creationId xmlns:a16="http://schemas.microsoft.com/office/drawing/2014/main" id="{CB2796EF-9617-8489-A6DC-A5D023354644}"/>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248207C8-EFC0-6878-C360-AB16D85087C5}"/>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85FEED6B-6C9D-815B-DAEE-7C1E6B44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BB2122B1-4B64-8F3E-846E-E2AD68B6D14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5877A88E-C41C-41BF-D8E2-F483480DC797}"/>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C4AAF949-2D41-9936-4A98-C1E1DAF6AFE5}"/>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CD9AE360-29AC-3D64-1116-7B923665742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4684A8F5-EBFB-DAAD-236B-2CF30A66777A}"/>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5BE6283-D956-5085-0252-08C3277D960B}"/>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7B3230F4-949C-AD9B-E7D0-2261A881C0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D2F92204-E543-BE67-9DF4-8510EF2CFE3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142660CB-03EB-EFC5-BC31-D9DD7990C7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F43956D6-D69D-BADD-FA7B-E3E78DDEE6B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A557BFB7-4BF1-CA1F-7558-50A41059403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C9D73A82-78FD-C2B7-4844-30320B33D93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28CA00D6-BDAD-2E51-3A68-1561F087CC1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598A7402-83B7-3B41-0AF8-A27CAC0BE133}"/>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Ageing has influenced outcomes since 2010</a:t>
            </a:r>
          </a:p>
        </p:txBody>
      </p:sp>
      <p:sp>
        <p:nvSpPr>
          <p:cNvPr id="50" name="Text Placeholder 89">
            <a:extLst>
              <a:ext uri="{FF2B5EF4-FFF2-40B4-BE49-F238E27FC236}">
                <a16:creationId xmlns:a16="http://schemas.microsoft.com/office/drawing/2014/main" id="{2D57E28B-BE63-E662-FFCC-D3C66893A8FA}"/>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But fiscal implications truly started in 2020</a:t>
            </a:r>
          </a:p>
        </p:txBody>
      </p:sp>
      <p:pic>
        <p:nvPicPr>
          <p:cNvPr id="4" name="Graphic 3">
            <a:extLst>
              <a:ext uri="{FF2B5EF4-FFF2-40B4-BE49-F238E27FC236}">
                <a16:creationId xmlns:a16="http://schemas.microsoft.com/office/drawing/2014/main" id="{FD2EAF9F-B6C1-FB96-E63B-6088B465E3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0236" y="2176352"/>
            <a:ext cx="3842112" cy="4134329"/>
          </a:xfrm>
          <a:prstGeom prst="rect">
            <a:avLst/>
          </a:prstGeom>
        </p:spPr>
      </p:pic>
      <p:pic>
        <p:nvPicPr>
          <p:cNvPr id="10" name="Graphic 9">
            <a:extLst>
              <a:ext uri="{FF2B5EF4-FFF2-40B4-BE49-F238E27FC236}">
                <a16:creationId xmlns:a16="http://schemas.microsoft.com/office/drawing/2014/main" id="{C40C0458-FEAC-721D-481B-27CA56339A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3958" y="2246969"/>
            <a:ext cx="4107752" cy="4154037"/>
          </a:xfrm>
          <a:prstGeom prst="rect">
            <a:avLst/>
          </a:prstGeom>
        </p:spPr>
      </p:pic>
    </p:spTree>
    <p:extLst>
      <p:ext uri="{BB962C8B-B14F-4D97-AF65-F5344CB8AC3E}">
        <p14:creationId xmlns:p14="http://schemas.microsoft.com/office/powerpoint/2010/main" val="3054324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D801E92-3EF6-D82E-EB27-FCFC8F8CDF6C}"/>
              </a:ext>
            </a:extLst>
          </p:cNvPr>
          <p:cNvGraphicFramePr>
            <a:graphicFrameLocks noChangeAspect="1"/>
          </p:cNvGraphicFramePr>
          <p:nvPr>
            <p:custDataLst>
              <p:tags r:id="rId1"/>
            </p:custDataLst>
            <p:extLst>
              <p:ext uri="{D42A27DB-BD31-4B8C-83A1-F6EECF244321}">
                <p14:modId xmlns:p14="http://schemas.microsoft.com/office/powerpoint/2010/main" val="2099408691"/>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D801E92-3EF6-D82E-EB27-FCFC8F8CDF6C}"/>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58B05A5-B63B-3299-72C5-3694ACBB5DD2}"/>
              </a:ext>
            </a:extLst>
          </p:cNvPr>
          <p:cNvSpPr>
            <a:spLocks noGrp="1"/>
          </p:cNvSpPr>
          <p:nvPr>
            <p:ph type="sldNum" sz="quarter" idx="10"/>
          </p:nvPr>
        </p:nvSpPr>
        <p:spPr/>
        <p:txBody>
          <a:bodyPr/>
          <a:lstStyle/>
          <a:p>
            <a:fld id="{4F9AC08D-23A9-440E-BCB9-AA1E9877CC38}" type="slidenum">
              <a:rPr lang="en-US" smtClean="0"/>
              <a:pPr/>
              <a:t>16</a:t>
            </a:fld>
            <a:endParaRPr lang="en-US"/>
          </a:p>
        </p:txBody>
      </p:sp>
      <p:sp>
        <p:nvSpPr>
          <p:cNvPr id="111" name="Footer Placeholder 4">
            <a:extLst>
              <a:ext uri="{FF2B5EF4-FFF2-40B4-BE49-F238E27FC236}">
                <a16:creationId xmlns:a16="http://schemas.microsoft.com/office/drawing/2014/main" id="{03CB1107-8895-9E02-6B0A-D1D2D2A96E23}"/>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626654D0-40AB-47FE-4593-FF63479374D0}"/>
              </a:ext>
            </a:extLst>
          </p:cNvPr>
          <p:cNvSpPr>
            <a:spLocks noGrp="1"/>
          </p:cNvSpPr>
          <p:nvPr>
            <p:ph type="title"/>
          </p:nvPr>
        </p:nvSpPr>
        <p:spPr/>
        <p:txBody>
          <a:bodyPr/>
          <a:lstStyle/>
          <a:p>
            <a:r>
              <a:rPr lang="en-AU" dirty="0"/>
              <a:t>Ageing boy that cried wolf?</a:t>
            </a:r>
          </a:p>
        </p:txBody>
      </p:sp>
      <p:pic>
        <p:nvPicPr>
          <p:cNvPr id="87" name="Graphic 86" descr="Research with solid fill">
            <a:extLst>
              <a:ext uri="{FF2B5EF4-FFF2-40B4-BE49-F238E27FC236}">
                <a16:creationId xmlns:a16="http://schemas.microsoft.com/office/drawing/2014/main" id="{5994BD94-C4AA-4853-77A7-B28B01C92E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pic>
        <p:nvPicPr>
          <p:cNvPr id="99" name="Graphic 98" descr="Research with solid fill">
            <a:extLst>
              <a:ext uri="{FF2B5EF4-FFF2-40B4-BE49-F238E27FC236}">
                <a16:creationId xmlns:a16="http://schemas.microsoft.com/office/drawing/2014/main" id="{FC52322A-D6B8-8174-AE2F-6D80D6F80E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04A46B5E-0FA8-7C0D-9D43-C0856E266D70}"/>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71AB9C5E-16FA-3AB0-630A-C84257E0B5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286FF359-0F88-C54A-B635-F23E265930FF}"/>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3" name="Text Placeholder 89">
            <a:extLst>
              <a:ext uri="{FF2B5EF4-FFF2-40B4-BE49-F238E27FC236}">
                <a16:creationId xmlns:a16="http://schemas.microsoft.com/office/drawing/2014/main" id="{9BD64CCB-0554-76B7-5C0F-BD3776B435F1}"/>
              </a:ext>
            </a:extLst>
          </p:cNvPr>
          <p:cNvSpPr txBox="1">
            <a:spLocks/>
          </p:cNvSpPr>
          <p:nvPr/>
        </p:nvSpPr>
        <p:spPr>
          <a:xfrm>
            <a:off x="791069"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Federal projections show restraint</a:t>
            </a:r>
          </a:p>
        </p:txBody>
      </p:sp>
      <p:sp>
        <p:nvSpPr>
          <p:cNvPr id="4" name="Text Placeholder 89">
            <a:extLst>
              <a:ext uri="{FF2B5EF4-FFF2-40B4-BE49-F238E27FC236}">
                <a16:creationId xmlns:a16="http://schemas.microsoft.com/office/drawing/2014/main" id="{B54EA1E1-3D0F-01A7-FF0C-7B7ABDA072CF}"/>
              </a:ext>
            </a:extLst>
          </p:cNvPr>
          <p:cNvSpPr txBox="1">
            <a:spLocks/>
          </p:cNvSpPr>
          <p:nvPr/>
        </p:nvSpPr>
        <p:spPr>
          <a:xfrm>
            <a:off x="6957801" y="1284033"/>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High commodity prices have funded spending expansions</a:t>
            </a:r>
          </a:p>
        </p:txBody>
      </p:sp>
      <p:cxnSp>
        <p:nvCxnSpPr>
          <p:cNvPr id="6" name="Straight Connector 5">
            <a:extLst>
              <a:ext uri="{FF2B5EF4-FFF2-40B4-BE49-F238E27FC236}">
                <a16:creationId xmlns:a16="http://schemas.microsoft.com/office/drawing/2014/main" id="{F3550E3E-CECA-F9E1-4A83-7430C8910069}"/>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7" name="Straight Connector 6">
            <a:extLst>
              <a:ext uri="{FF2B5EF4-FFF2-40B4-BE49-F238E27FC236}">
                <a16:creationId xmlns:a16="http://schemas.microsoft.com/office/drawing/2014/main" id="{771D51BC-CF41-54D5-CBEC-6EC4B606F0E5}"/>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9" name="Graphic 8">
            <a:extLst>
              <a:ext uri="{FF2B5EF4-FFF2-40B4-BE49-F238E27FC236}">
                <a16:creationId xmlns:a16="http://schemas.microsoft.com/office/drawing/2014/main" id="{67FF0F73-EE7A-67DC-CE7C-650A02E6C9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57801" y="2078897"/>
            <a:ext cx="4094018" cy="4059420"/>
          </a:xfrm>
          <a:prstGeom prst="rect">
            <a:avLst/>
          </a:prstGeom>
        </p:spPr>
      </p:pic>
      <p:pic>
        <p:nvPicPr>
          <p:cNvPr id="10" name="Graphic 9">
            <a:extLst>
              <a:ext uri="{FF2B5EF4-FFF2-40B4-BE49-F238E27FC236}">
                <a16:creationId xmlns:a16="http://schemas.microsoft.com/office/drawing/2014/main" id="{C0A94D96-B222-178E-5437-91DD80EFE4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148" y="2097038"/>
            <a:ext cx="4317373" cy="4110626"/>
          </a:xfrm>
          <a:prstGeom prst="rect">
            <a:avLst/>
          </a:prstGeom>
        </p:spPr>
      </p:pic>
    </p:spTree>
    <p:extLst>
      <p:ext uri="{BB962C8B-B14F-4D97-AF65-F5344CB8AC3E}">
        <p14:creationId xmlns:p14="http://schemas.microsoft.com/office/powerpoint/2010/main" val="171373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B2C6-915F-21A0-A7F7-EC8216AB452E}"/>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C1F3B52-914F-9FD2-881C-59ED04C93AD0}"/>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D801E92-3EF6-D82E-EB27-FCFC8F8CDF6C}"/>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93572344-B942-AA4F-C1DF-0AE24F6C2639}"/>
              </a:ext>
            </a:extLst>
          </p:cNvPr>
          <p:cNvSpPr>
            <a:spLocks noGrp="1"/>
          </p:cNvSpPr>
          <p:nvPr>
            <p:ph type="sldNum" sz="quarter" idx="10"/>
          </p:nvPr>
        </p:nvSpPr>
        <p:spPr/>
        <p:txBody>
          <a:bodyPr/>
          <a:lstStyle/>
          <a:p>
            <a:fld id="{4F9AC08D-23A9-440E-BCB9-AA1E9877CC38}" type="slidenum">
              <a:rPr lang="en-US" smtClean="0"/>
              <a:pPr/>
              <a:t>17</a:t>
            </a:fld>
            <a:endParaRPr lang="en-US"/>
          </a:p>
        </p:txBody>
      </p:sp>
      <p:sp>
        <p:nvSpPr>
          <p:cNvPr id="111" name="Footer Placeholder 4">
            <a:extLst>
              <a:ext uri="{FF2B5EF4-FFF2-40B4-BE49-F238E27FC236}">
                <a16:creationId xmlns:a16="http://schemas.microsoft.com/office/drawing/2014/main" id="{BA44A4F0-78D1-9360-9D9F-8F8C513A8864}"/>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4CEA6DFC-7ACE-E57F-1E3F-49CCA521D1E0}"/>
              </a:ext>
            </a:extLst>
          </p:cNvPr>
          <p:cNvSpPr>
            <a:spLocks noGrp="1"/>
          </p:cNvSpPr>
          <p:nvPr>
            <p:ph type="title"/>
          </p:nvPr>
        </p:nvSpPr>
        <p:spPr/>
        <p:txBody>
          <a:bodyPr/>
          <a:lstStyle/>
          <a:p>
            <a:r>
              <a:rPr lang="en-AU" dirty="0"/>
              <a:t>States are the canary in the coal mine</a:t>
            </a:r>
          </a:p>
        </p:txBody>
      </p:sp>
      <p:pic>
        <p:nvPicPr>
          <p:cNvPr id="87" name="Graphic 86" descr="Research with solid fill">
            <a:extLst>
              <a:ext uri="{FF2B5EF4-FFF2-40B4-BE49-F238E27FC236}">
                <a16:creationId xmlns:a16="http://schemas.microsoft.com/office/drawing/2014/main" id="{9032040D-2202-EE83-7634-D3904CAB9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8DD82D7D-54E4-10B1-64A6-B873554881F2}"/>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6A5227AD-D719-1F26-6F6D-1D800FD91D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BD0D50E2-88E8-FF5F-6698-895FB4328DFC}"/>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22817FD7-C9D7-AC10-4C76-F80518B6E7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C210B9D9-BCC4-01AD-10B7-A7D77F748577}"/>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3" name="Text Placeholder 89">
            <a:extLst>
              <a:ext uri="{FF2B5EF4-FFF2-40B4-BE49-F238E27FC236}">
                <a16:creationId xmlns:a16="http://schemas.microsoft.com/office/drawing/2014/main" id="{9FAB102E-69AE-400A-DAF0-F5DD9A156196}"/>
              </a:ext>
            </a:extLst>
          </p:cNvPr>
          <p:cNvSpPr txBox="1">
            <a:spLocks/>
          </p:cNvSpPr>
          <p:nvPr/>
        </p:nvSpPr>
        <p:spPr>
          <a:xfrm>
            <a:off x="791069"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Ageing is increasing expenditure on health</a:t>
            </a:r>
          </a:p>
        </p:txBody>
      </p:sp>
      <p:cxnSp>
        <p:nvCxnSpPr>
          <p:cNvPr id="4" name="Straight Connector 3">
            <a:extLst>
              <a:ext uri="{FF2B5EF4-FFF2-40B4-BE49-F238E27FC236}">
                <a16:creationId xmlns:a16="http://schemas.microsoft.com/office/drawing/2014/main" id="{8579CAA5-6176-2E57-4E55-A727BBC36FC9}"/>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sp>
        <p:nvSpPr>
          <p:cNvPr id="6" name="Text Placeholder 89">
            <a:extLst>
              <a:ext uri="{FF2B5EF4-FFF2-40B4-BE49-F238E27FC236}">
                <a16:creationId xmlns:a16="http://schemas.microsoft.com/office/drawing/2014/main" id="{BB4F86FE-D52F-4802-A9D5-E814111FCFC3}"/>
              </a:ext>
            </a:extLst>
          </p:cNvPr>
          <p:cNvSpPr txBox="1">
            <a:spLocks/>
          </p:cNvSpPr>
          <p:nvPr/>
        </p:nvSpPr>
        <p:spPr>
          <a:xfrm>
            <a:off x="6677063"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debt projected to keep rising</a:t>
            </a:r>
          </a:p>
        </p:txBody>
      </p:sp>
      <p:cxnSp>
        <p:nvCxnSpPr>
          <p:cNvPr id="7" name="Straight Connector 6">
            <a:extLst>
              <a:ext uri="{FF2B5EF4-FFF2-40B4-BE49-F238E27FC236}">
                <a16:creationId xmlns:a16="http://schemas.microsoft.com/office/drawing/2014/main" id="{8B627720-8D5B-56AC-3C2E-4EE6787E7D1D}"/>
              </a:ext>
            </a:extLst>
          </p:cNvPr>
          <p:cNvCxnSpPr>
            <a:cxnSpLocks/>
          </p:cNvCxnSpPr>
          <p:nvPr/>
        </p:nvCxnSpPr>
        <p:spPr>
          <a:xfrm>
            <a:off x="6317283" y="1902051"/>
            <a:ext cx="5321811" cy="0"/>
          </a:xfrm>
          <a:prstGeom prst="line">
            <a:avLst/>
          </a:prstGeom>
          <a:noFill/>
          <a:ln w="9525" cap="flat" cmpd="sng" algn="ctr">
            <a:solidFill>
              <a:srgbClr val="000000"/>
            </a:solidFill>
            <a:prstDash val="solid"/>
            <a:headEnd type="none" w="med" len="med"/>
            <a:tailEnd type="none" w="med" len="med"/>
          </a:ln>
          <a:effectLst/>
        </p:spPr>
      </p:cxnSp>
      <p:pic>
        <p:nvPicPr>
          <p:cNvPr id="9" name="Graphic 8">
            <a:extLst>
              <a:ext uri="{FF2B5EF4-FFF2-40B4-BE49-F238E27FC236}">
                <a16:creationId xmlns:a16="http://schemas.microsoft.com/office/drawing/2014/main" id="{EE9A1708-46B1-05CF-5A93-FC5382DA41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4292" y="2105632"/>
            <a:ext cx="4427792" cy="4352956"/>
          </a:xfrm>
          <a:prstGeom prst="rect">
            <a:avLst/>
          </a:prstGeom>
        </p:spPr>
      </p:pic>
      <p:pic>
        <p:nvPicPr>
          <p:cNvPr id="11" name="Graphic 10">
            <a:extLst>
              <a:ext uri="{FF2B5EF4-FFF2-40B4-BE49-F238E27FC236}">
                <a16:creationId xmlns:a16="http://schemas.microsoft.com/office/drawing/2014/main" id="{01B46A99-6090-CE89-E00D-5356AD9699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755" y="2280271"/>
            <a:ext cx="4714875" cy="3724275"/>
          </a:xfrm>
          <a:prstGeom prst="rect">
            <a:avLst/>
          </a:prstGeom>
        </p:spPr>
      </p:pic>
    </p:spTree>
    <p:extLst>
      <p:ext uri="{BB962C8B-B14F-4D97-AF65-F5344CB8AC3E}">
        <p14:creationId xmlns:p14="http://schemas.microsoft.com/office/powerpoint/2010/main" val="3488915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02ECA-07C9-46FB-8E39-1CB02BC520C0}"/>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72F7C85-E523-05E0-6950-B2D8ED1A364A}"/>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6C1F3B52-914F-9FD2-881C-59ED04C93AD0}"/>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9276936-83A7-41D0-FB9B-D3C5D08DD52F}"/>
              </a:ext>
            </a:extLst>
          </p:cNvPr>
          <p:cNvSpPr>
            <a:spLocks noGrp="1"/>
          </p:cNvSpPr>
          <p:nvPr>
            <p:ph type="sldNum" sz="quarter" idx="10"/>
          </p:nvPr>
        </p:nvSpPr>
        <p:spPr/>
        <p:txBody>
          <a:bodyPr/>
          <a:lstStyle/>
          <a:p>
            <a:fld id="{4F9AC08D-23A9-440E-BCB9-AA1E9877CC38}" type="slidenum">
              <a:rPr lang="en-US" smtClean="0"/>
              <a:pPr/>
              <a:t>18</a:t>
            </a:fld>
            <a:endParaRPr lang="en-US"/>
          </a:p>
        </p:txBody>
      </p:sp>
      <p:sp>
        <p:nvSpPr>
          <p:cNvPr id="111" name="Footer Placeholder 4">
            <a:extLst>
              <a:ext uri="{FF2B5EF4-FFF2-40B4-BE49-F238E27FC236}">
                <a16:creationId xmlns:a16="http://schemas.microsoft.com/office/drawing/2014/main" id="{43D3FF97-9148-411A-45F4-FCCDBA028041}"/>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8E69F4C8-AD6A-426A-D40B-A05C3D003110}"/>
              </a:ext>
            </a:extLst>
          </p:cNvPr>
          <p:cNvSpPr>
            <a:spLocks noGrp="1"/>
          </p:cNvSpPr>
          <p:nvPr>
            <p:ph type="title"/>
          </p:nvPr>
        </p:nvSpPr>
        <p:spPr/>
        <p:txBody>
          <a:bodyPr/>
          <a:lstStyle/>
          <a:p>
            <a:r>
              <a:rPr lang="en-AU" dirty="0"/>
              <a:t>Tax system straining to meet these demands</a:t>
            </a:r>
          </a:p>
        </p:txBody>
      </p:sp>
      <p:pic>
        <p:nvPicPr>
          <p:cNvPr id="87" name="Graphic 86" descr="Research with solid fill">
            <a:extLst>
              <a:ext uri="{FF2B5EF4-FFF2-40B4-BE49-F238E27FC236}">
                <a16:creationId xmlns:a16="http://schemas.microsoft.com/office/drawing/2014/main" id="{C958C8E0-2F81-A05A-9A5F-49EC78760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BF6E298C-2974-2746-CBA9-EC04C2D0E688}"/>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05347CF8-9083-CEE6-6317-3F2F216BD9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CB81F284-2565-BA4B-55B4-4E68A8B55AEB}"/>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A2573F3B-77CF-BDBD-FC40-B1BDE59F58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090BB24B-530B-6E76-1058-28863876D583}"/>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3" name="Text Placeholder 89">
            <a:extLst>
              <a:ext uri="{FF2B5EF4-FFF2-40B4-BE49-F238E27FC236}">
                <a16:creationId xmlns:a16="http://schemas.microsoft.com/office/drawing/2014/main" id="{102155F8-B4CA-9632-AB54-1ADA0F0D39D6}"/>
              </a:ext>
            </a:extLst>
          </p:cNvPr>
          <p:cNvSpPr txBox="1">
            <a:spLocks/>
          </p:cNvSpPr>
          <p:nvPr/>
        </p:nvSpPr>
        <p:spPr>
          <a:xfrm>
            <a:off x="791069"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Income tax burdens expected to rise</a:t>
            </a:r>
          </a:p>
        </p:txBody>
      </p:sp>
      <p:cxnSp>
        <p:nvCxnSpPr>
          <p:cNvPr id="4" name="Straight Connector 3">
            <a:extLst>
              <a:ext uri="{FF2B5EF4-FFF2-40B4-BE49-F238E27FC236}">
                <a16:creationId xmlns:a16="http://schemas.microsoft.com/office/drawing/2014/main" id="{41475884-C7FD-3C93-035A-D5DB5C30BA81}"/>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sp>
        <p:nvSpPr>
          <p:cNvPr id="6" name="Text Placeholder 89">
            <a:extLst>
              <a:ext uri="{FF2B5EF4-FFF2-40B4-BE49-F238E27FC236}">
                <a16:creationId xmlns:a16="http://schemas.microsoft.com/office/drawing/2014/main" id="{D4498A6C-DADB-F8E6-F90C-3CAF3BB299D5}"/>
              </a:ext>
            </a:extLst>
          </p:cNvPr>
          <p:cNvSpPr txBox="1">
            <a:spLocks/>
          </p:cNvSpPr>
          <p:nvPr/>
        </p:nvSpPr>
        <p:spPr>
          <a:xfrm>
            <a:off x="6677063"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Bracket creep the mechanism</a:t>
            </a:r>
          </a:p>
        </p:txBody>
      </p:sp>
      <p:cxnSp>
        <p:nvCxnSpPr>
          <p:cNvPr id="7" name="Straight Connector 6">
            <a:extLst>
              <a:ext uri="{FF2B5EF4-FFF2-40B4-BE49-F238E27FC236}">
                <a16:creationId xmlns:a16="http://schemas.microsoft.com/office/drawing/2014/main" id="{26FEDDFF-0B33-0589-908E-E6F8EF81C966}"/>
              </a:ext>
            </a:extLst>
          </p:cNvPr>
          <p:cNvCxnSpPr>
            <a:cxnSpLocks/>
          </p:cNvCxnSpPr>
          <p:nvPr/>
        </p:nvCxnSpPr>
        <p:spPr>
          <a:xfrm>
            <a:off x="6317283" y="1902051"/>
            <a:ext cx="5321811" cy="0"/>
          </a:xfrm>
          <a:prstGeom prst="line">
            <a:avLst/>
          </a:prstGeom>
          <a:noFill/>
          <a:ln w="9525" cap="flat" cmpd="sng" algn="ctr">
            <a:solidFill>
              <a:srgbClr val="000000"/>
            </a:solidFill>
            <a:prstDash val="solid"/>
            <a:headEnd type="none" w="med" len="med"/>
            <a:tailEnd type="none" w="med" len="med"/>
          </a:ln>
          <a:effectLst/>
        </p:spPr>
      </p:cxnSp>
      <p:pic>
        <p:nvPicPr>
          <p:cNvPr id="10" name="Picture 9" descr="A graph on a white background&#10;&#10;AI-generated content may be incorrect.">
            <a:extLst>
              <a:ext uri="{FF2B5EF4-FFF2-40B4-BE49-F238E27FC236}">
                <a16:creationId xmlns:a16="http://schemas.microsoft.com/office/drawing/2014/main" id="{85A36C24-088C-E27F-84D4-8884AFFD46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880" y="2177934"/>
            <a:ext cx="3545898" cy="4052455"/>
          </a:xfrm>
          <a:prstGeom prst="rect">
            <a:avLst/>
          </a:prstGeom>
        </p:spPr>
      </p:pic>
      <p:pic>
        <p:nvPicPr>
          <p:cNvPr id="13" name="Picture 12" descr="A graph on a white paper&#10;&#10;AI-generated content may be incorrect.">
            <a:extLst>
              <a:ext uri="{FF2B5EF4-FFF2-40B4-BE49-F238E27FC236}">
                <a16:creationId xmlns:a16="http://schemas.microsoft.com/office/drawing/2014/main" id="{D0AFB340-89E8-5549-82FE-1BD671C0AA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3880" y="2177935"/>
            <a:ext cx="3488520" cy="4052454"/>
          </a:xfrm>
          <a:prstGeom prst="rect">
            <a:avLst/>
          </a:prstGeom>
        </p:spPr>
      </p:pic>
    </p:spTree>
    <p:extLst>
      <p:ext uri="{BB962C8B-B14F-4D97-AF65-F5344CB8AC3E}">
        <p14:creationId xmlns:p14="http://schemas.microsoft.com/office/powerpoint/2010/main" val="258405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526DC-F222-4870-D13B-13C14B76C83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63A62B-8B78-7902-F2FA-BF15A9CEFB75}"/>
              </a:ext>
            </a:extLst>
          </p:cNvPr>
          <p:cNvSpPr>
            <a:spLocks noGrp="1"/>
          </p:cNvSpPr>
          <p:nvPr>
            <p:ph type="body" sz="quarter" idx="10"/>
          </p:nvPr>
        </p:nvSpPr>
        <p:spPr/>
        <p:txBody>
          <a:bodyPr/>
          <a:lstStyle/>
          <a:p>
            <a:r>
              <a:rPr lang="en-AU" dirty="0"/>
              <a:t>Cross-bench presentation: Solutions for the fiscal problem</a:t>
            </a:r>
          </a:p>
        </p:txBody>
      </p:sp>
    </p:spTree>
    <p:extLst>
      <p:ext uri="{BB962C8B-B14F-4D97-AF65-F5344CB8AC3E}">
        <p14:creationId xmlns:p14="http://schemas.microsoft.com/office/powerpoint/2010/main" val="728821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EBF4F-F161-684A-63CF-20CD19ACA756}"/>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0E001E93-A852-3916-0167-EDA7C34BA143}"/>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12032F-C466-D159-520A-8C6EB0C27E5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417E1A66-3A73-AC35-44F6-1494C9F72BF7}"/>
              </a:ext>
            </a:extLst>
          </p:cNvPr>
          <p:cNvSpPr>
            <a:spLocks noGrp="1"/>
          </p:cNvSpPr>
          <p:nvPr>
            <p:ph type="sldNum" sz="quarter" idx="10"/>
          </p:nvPr>
        </p:nvSpPr>
        <p:spPr/>
        <p:txBody>
          <a:bodyPr/>
          <a:lstStyle/>
          <a:p>
            <a:fld id="{4F9AC08D-23A9-440E-BCB9-AA1E9877CC38}" type="slidenum">
              <a:rPr lang="en-US" smtClean="0"/>
              <a:pPr/>
              <a:t>2</a:t>
            </a:fld>
            <a:endParaRPr lang="en-US"/>
          </a:p>
        </p:txBody>
      </p:sp>
      <p:sp>
        <p:nvSpPr>
          <p:cNvPr id="63" name="Title 62">
            <a:extLst>
              <a:ext uri="{FF2B5EF4-FFF2-40B4-BE49-F238E27FC236}">
                <a16:creationId xmlns:a16="http://schemas.microsoft.com/office/drawing/2014/main" id="{9070402A-001F-48B8-B11E-7ED12C211B92}"/>
              </a:ext>
            </a:extLst>
          </p:cNvPr>
          <p:cNvSpPr>
            <a:spLocks noGrp="1"/>
          </p:cNvSpPr>
          <p:nvPr>
            <p:ph type="title"/>
          </p:nvPr>
        </p:nvSpPr>
        <p:spPr/>
        <p:txBody>
          <a:bodyPr/>
          <a:lstStyle/>
          <a:p>
            <a:r>
              <a:rPr lang="en-AU" dirty="0"/>
              <a:t>Borrowing has become a habit</a:t>
            </a:r>
          </a:p>
        </p:txBody>
      </p:sp>
      <p:pic>
        <p:nvPicPr>
          <p:cNvPr id="22" name="Graphic 21" descr="Fast Forward with solid fill">
            <a:extLst>
              <a:ext uri="{FF2B5EF4-FFF2-40B4-BE49-F238E27FC236}">
                <a16:creationId xmlns:a16="http://schemas.microsoft.com/office/drawing/2014/main" id="{0BA531D3-3B41-DAAD-2876-CBFE39318F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542BDFEE-C22F-7C6C-6535-B59A019A225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14D0EEFB-D303-7C23-1CB3-81B097456C77}"/>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935EE635-24FA-25EC-DB7E-86BA5E754C3F}"/>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16228EFB-5026-E3CC-8631-9366C6ECE5A5}"/>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77334F9F-05D5-3343-2D6A-50106ADD5511}"/>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A66AEF72-EBE8-0762-D822-FB813009619D}"/>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77368680-0790-10CC-B205-B61B544ED2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19F17D9D-6E4D-9647-12C3-78D530F71B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AA84EED4-672B-0B6B-8CE6-6F0593B545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353002B7-D127-F15D-EE65-A514ED2492B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8C1F3073-25ED-3EA7-3C1D-19F87F1E920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7D816DD4-8877-5457-74A3-A3586828111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AC1796E5-0720-CB29-A180-FFF86A58713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5" name="TextBox 4">
            <a:extLst>
              <a:ext uri="{FF2B5EF4-FFF2-40B4-BE49-F238E27FC236}">
                <a16:creationId xmlns:a16="http://schemas.microsoft.com/office/drawing/2014/main" id="{2E9BD1AE-23AD-7547-E20F-6D1EC66C5A5B}"/>
              </a:ext>
            </a:extLst>
          </p:cNvPr>
          <p:cNvSpPr txBox="1"/>
          <p:nvPr/>
        </p:nvSpPr>
        <p:spPr>
          <a:xfrm>
            <a:off x="378797" y="1114122"/>
            <a:ext cx="10487436" cy="375552"/>
          </a:xfrm>
          <a:prstGeom prst="rect">
            <a:avLst/>
          </a:prstGeom>
          <a:noFill/>
        </p:spPr>
        <p:txBody>
          <a:bodyPr wrap="square">
            <a:spAutoFit/>
          </a:bodyPr>
          <a:lstStyle/>
          <a:p>
            <a:pPr marR="0" lvl="0">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By 2028, Australia is projected to have run 20 consecutive deficits on a consolidated (state and federal) basis.</a:t>
            </a:r>
          </a:p>
        </p:txBody>
      </p:sp>
      <p:pic>
        <p:nvPicPr>
          <p:cNvPr id="9" name="Graphic 8">
            <a:extLst>
              <a:ext uri="{FF2B5EF4-FFF2-40B4-BE49-F238E27FC236}">
                <a16:creationId xmlns:a16="http://schemas.microsoft.com/office/drawing/2014/main" id="{C259569D-3BAD-A851-DF1E-D51C41BCA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7478" y="1932609"/>
            <a:ext cx="3620579" cy="3916345"/>
          </a:xfrm>
          <a:prstGeom prst="rect">
            <a:avLst/>
          </a:prstGeom>
        </p:spPr>
      </p:pic>
      <p:pic>
        <p:nvPicPr>
          <p:cNvPr id="11" name="Graphic 10">
            <a:extLst>
              <a:ext uri="{FF2B5EF4-FFF2-40B4-BE49-F238E27FC236}">
                <a16:creationId xmlns:a16="http://schemas.microsoft.com/office/drawing/2014/main" id="{2F262B06-F492-78D6-E944-0C6C175CE7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41719" y="2023575"/>
            <a:ext cx="3536946" cy="3825880"/>
          </a:xfrm>
          <a:prstGeom prst="rect">
            <a:avLst/>
          </a:prstGeom>
        </p:spPr>
      </p:pic>
    </p:spTree>
    <p:extLst>
      <p:ext uri="{BB962C8B-B14F-4D97-AF65-F5344CB8AC3E}">
        <p14:creationId xmlns:p14="http://schemas.microsoft.com/office/powerpoint/2010/main" val="985927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7F6E18F3-9B41-5951-347F-1A410E9EE36B}"/>
              </a:ext>
            </a:extLst>
          </p:cNvPr>
          <p:cNvGraphicFramePr>
            <a:graphicFrameLocks noChangeAspect="1"/>
          </p:cNvGraphicFramePr>
          <p:nvPr>
            <p:custDataLst>
              <p:tags r:id="rId1"/>
            </p:custDataLst>
            <p:extLst>
              <p:ext uri="{D42A27DB-BD31-4B8C-83A1-F6EECF244321}">
                <p14:modId xmlns:p14="http://schemas.microsoft.com/office/powerpoint/2010/main" val="4058714433"/>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4" name="Object 23" hidden="1">
                        <a:extLst>
                          <a:ext uri="{FF2B5EF4-FFF2-40B4-BE49-F238E27FC236}">
                            <a16:creationId xmlns:a16="http://schemas.microsoft.com/office/drawing/2014/main" id="{7F6E18F3-9B41-5951-347F-1A410E9EE36B}"/>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58B05A5-B63B-3299-72C5-3694ACBB5DD2}"/>
              </a:ext>
            </a:extLst>
          </p:cNvPr>
          <p:cNvSpPr>
            <a:spLocks noGrp="1"/>
          </p:cNvSpPr>
          <p:nvPr>
            <p:ph type="sldNum" sz="quarter" idx="10"/>
          </p:nvPr>
        </p:nvSpPr>
        <p:spPr/>
        <p:txBody>
          <a:bodyPr/>
          <a:lstStyle/>
          <a:p>
            <a:fld id="{4F9AC08D-23A9-440E-BCB9-AA1E9877CC38}" type="slidenum">
              <a:rPr lang="en-US" smtClean="0"/>
              <a:pPr/>
              <a:t>20</a:t>
            </a:fld>
            <a:endParaRPr lang="en-US"/>
          </a:p>
        </p:txBody>
      </p:sp>
      <p:sp>
        <p:nvSpPr>
          <p:cNvPr id="5" name="Footer Placeholder 4">
            <a:extLst>
              <a:ext uri="{FF2B5EF4-FFF2-40B4-BE49-F238E27FC236}">
                <a16:creationId xmlns:a16="http://schemas.microsoft.com/office/drawing/2014/main" id="{645AF4BF-807B-AB8D-6688-A48DE41EA65B}"/>
              </a:ext>
            </a:extLst>
          </p:cNvPr>
          <p:cNvSpPr>
            <a:spLocks noGrp="1"/>
          </p:cNvSpPr>
          <p:nvPr>
            <p:ph type="ftr" sz="quarter" idx="11"/>
          </p:nvPr>
        </p:nvSpPr>
        <p:spPr/>
        <p:txBody>
          <a:bodyPr/>
          <a:lstStyle/>
          <a:p>
            <a:r>
              <a:rPr lang="en-GB"/>
              <a:t>Source:</a:t>
            </a:r>
          </a:p>
        </p:txBody>
      </p:sp>
      <p:sp>
        <p:nvSpPr>
          <p:cNvPr id="34" name="Title 33">
            <a:extLst>
              <a:ext uri="{FF2B5EF4-FFF2-40B4-BE49-F238E27FC236}">
                <a16:creationId xmlns:a16="http://schemas.microsoft.com/office/drawing/2014/main" id="{DD1DE8A4-8530-8E24-481C-C2B5B01356DD}"/>
              </a:ext>
            </a:extLst>
          </p:cNvPr>
          <p:cNvSpPr>
            <a:spLocks noGrp="1"/>
          </p:cNvSpPr>
          <p:nvPr>
            <p:ph type="title"/>
          </p:nvPr>
        </p:nvSpPr>
        <p:spPr/>
        <p:txBody>
          <a:bodyPr/>
          <a:lstStyle/>
          <a:p>
            <a:r>
              <a:rPr lang="en-AU" dirty="0"/>
              <a:t>Tough choices on spending restraint or …</a:t>
            </a:r>
          </a:p>
        </p:txBody>
      </p:sp>
      <p:sp>
        <p:nvSpPr>
          <p:cNvPr id="6" name="Text Placeholder 73">
            <a:extLst>
              <a:ext uri="{FF2B5EF4-FFF2-40B4-BE49-F238E27FC236}">
                <a16:creationId xmlns:a16="http://schemas.microsoft.com/office/drawing/2014/main" id="{08ACA8E3-0B21-94B9-D93B-4A2887AACE8E}"/>
              </a:ext>
            </a:extLst>
          </p:cNvPr>
          <p:cNvSpPr txBox="1">
            <a:spLocks/>
          </p:cNvSpPr>
          <p:nvPr/>
        </p:nvSpPr>
        <p:spPr>
          <a:xfrm>
            <a:off x="393700" y="2143700"/>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Universal supports are expensive</a:t>
            </a:r>
          </a:p>
        </p:txBody>
      </p:sp>
      <p:cxnSp>
        <p:nvCxnSpPr>
          <p:cNvPr id="7" name="Straight Connector 6">
            <a:extLst>
              <a:ext uri="{FF2B5EF4-FFF2-40B4-BE49-F238E27FC236}">
                <a16:creationId xmlns:a16="http://schemas.microsoft.com/office/drawing/2014/main" id="{198F3FCB-1D89-745F-2CB4-39F6FBF978D9}"/>
              </a:ext>
            </a:extLst>
          </p:cNvPr>
          <p:cNvCxnSpPr>
            <a:cxnSpLocks/>
          </p:cNvCxnSpPr>
          <p:nvPr/>
        </p:nvCxnSpPr>
        <p:spPr>
          <a:xfrm>
            <a:off x="398872" y="1900961"/>
            <a:ext cx="3402932" cy="0"/>
          </a:xfrm>
          <a:prstGeom prst="line">
            <a:avLst/>
          </a:prstGeom>
          <a:noFill/>
          <a:ln w="9525" cap="flat" cmpd="sng" algn="ctr">
            <a:solidFill>
              <a:srgbClr val="000000"/>
            </a:solidFill>
            <a:prstDash val="solid"/>
            <a:headEnd type="none" w="med" len="med"/>
            <a:tailEnd type="none" w="med" len="med"/>
          </a:ln>
          <a:effectLst/>
        </p:spPr>
      </p:cxnSp>
      <p:cxnSp>
        <p:nvCxnSpPr>
          <p:cNvPr id="8" name="Straight Connector 7">
            <a:extLst>
              <a:ext uri="{FF2B5EF4-FFF2-40B4-BE49-F238E27FC236}">
                <a16:creationId xmlns:a16="http://schemas.microsoft.com/office/drawing/2014/main" id="{E26E91A1-E1CA-3AF4-F2F0-A21AF429A54C}"/>
              </a:ext>
            </a:extLst>
          </p:cNvPr>
          <p:cNvCxnSpPr>
            <a:cxnSpLocks/>
          </p:cNvCxnSpPr>
          <p:nvPr/>
        </p:nvCxnSpPr>
        <p:spPr>
          <a:xfrm>
            <a:off x="4334567" y="1900961"/>
            <a:ext cx="7495438" cy="0"/>
          </a:xfrm>
          <a:prstGeom prst="line">
            <a:avLst/>
          </a:prstGeom>
          <a:noFill/>
          <a:ln w="9525" cap="flat" cmpd="sng" algn="ctr">
            <a:solidFill>
              <a:srgbClr val="000000"/>
            </a:solidFill>
            <a:prstDash val="solid"/>
            <a:headEnd type="none" w="med" len="med"/>
            <a:tailEnd type="none" w="med" len="med"/>
          </a:ln>
          <a:effectLst/>
        </p:spPr>
      </p:cxnSp>
      <p:pic>
        <p:nvPicPr>
          <p:cNvPr id="9" name="Graphic 8" descr="Scales of justice with solid fill">
            <a:extLst>
              <a:ext uri="{FF2B5EF4-FFF2-40B4-BE49-F238E27FC236}">
                <a16:creationId xmlns:a16="http://schemas.microsoft.com/office/drawing/2014/main" id="{7C1C863C-CB03-CCF2-690D-E8B37AFE3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3628159"/>
            <a:ext cx="516860" cy="516860"/>
          </a:xfrm>
          <a:prstGeom prst="rect">
            <a:avLst/>
          </a:prstGeom>
        </p:spPr>
      </p:pic>
      <p:pic>
        <p:nvPicPr>
          <p:cNvPr id="10" name="Graphic 9" descr="Scales of justice with solid fill">
            <a:extLst>
              <a:ext uri="{FF2B5EF4-FFF2-40B4-BE49-F238E27FC236}">
                <a16:creationId xmlns:a16="http://schemas.microsoft.com/office/drawing/2014/main" id="{0DA495D3-B671-2057-1C59-9E47C7668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4996118"/>
            <a:ext cx="516860" cy="516860"/>
          </a:xfrm>
          <a:prstGeom prst="rect">
            <a:avLst/>
          </a:prstGeom>
        </p:spPr>
      </p:pic>
      <p:sp>
        <p:nvSpPr>
          <p:cNvPr id="11" name="Text Placeholder 57">
            <a:extLst>
              <a:ext uri="{FF2B5EF4-FFF2-40B4-BE49-F238E27FC236}">
                <a16:creationId xmlns:a16="http://schemas.microsoft.com/office/drawing/2014/main" id="{E897A333-6410-9514-D31F-29CB7CE64D1F}"/>
              </a:ext>
            </a:extLst>
          </p:cNvPr>
          <p:cNvSpPr txBox="1">
            <a:spLocks/>
          </p:cNvSpPr>
          <p:nvPr/>
        </p:nvSpPr>
        <p:spPr>
          <a:xfrm>
            <a:off x="4333876" y="2143699"/>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NDIS and universal child care are significant expenditures to support individuals through expensive parts of their life.</a:t>
            </a:r>
          </a:p>
          <a:p>
            <a:pPr>
              <a:defRPr/>
            </a:pPr>
            <a:r>
              <a:rPr lang="en-US" dirty="0"/>
              <a:t>However, due to the size of the payments and the lack of means testing these are expenses policies that are poorly targeted to those who require support to access the service.</a:t>
            </a:r>
          </a:p>
        </p:txBody>
      </p:sp>
      <p:sp>
        <p:nvSpPr>
          <p:cNvPr id="12" name="Text Placeholder 57">
            <a:extLst>
              <a:ext uri="{FF2B5EF4-FFF2-40B4-BE49-F238E27FC236}">
                <a16:creationId xmlns:a16="http://schemas.microsoft.com/office/drawing/2014/main" id="{4493E060-7256-E8C4-C666-29A37D5B49F5}"/>
              </a:ext>
            </a:extLst>
          </p:cNvPr>
          <p:cNvSpPr txBox="1">
            <a:spLocks/>
          </p:cNvSpPr>
          <p:nvPr/>
        </p:nvSpPr>
        <p:spPr>
          <a:xfrm>
            <a:off x="4333876" y="3428580"/>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Primary and secondary school spending has risen sharply per student – without clear improvements in student outcomes.</a:t>
            </a:r>
          </a:p>
          <a:p>
            <a:pPr>
              <a:defRPr/>
            </a:pPr>
            <a:r>
              <a:rPr lang="en-US" dirty="0"/>
              <a:t>Appears to be partially about spending inertia – expenditure as a % of GDP has stayed the same, as young students have become a smaller share of the population.</a:t>
            </a:r>
          </a:p>
        </p:txBody>
      </p:sp>
      <p:sp>
        <p:nvSpPr>
          <p:cNvPr id="13" name="Text Placeholder 57">
            <a:extLst>
              <a:ext uri="{FF2B5EF4-FFF2-40B4-BE49-F238E27FC236}">
                <a16:creationId xmlns:a16="http://schemas.microsoft.com/office/drawing/2014/main" id="{85151D3C-0E64-8791-34CA-6D3486822F6C}"/>
              </a:ext>
            </a:extLst>
          </p:cNvPr>
          <p:cNvSpPr txBox="1">
            <a:spLocks/>
          </p:cNvSpPr>
          <p:nvPr/>
        </p:nvSpPr>
        <p:spPr>
          <a:xfrm>
            <a:off x="4333876" y="4713462"/>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OECD (2007) notes that accounting treatment can drive spending towards less transparent “off-budget” categories.</a:t>
            </a:r>
          </a:p>
          <a:p>
            <a:pPr>
              <a:defRPr/>
            </a:pPr>
            <a:r>
              <a:rPr lang="en-US" dirty="0"/>
              <a:t>In the Australian case this stems from a loose definition around investment.</a:t>
            </a:r>
          </a:p>
          <a:p>
            <a:pPr>
              <a:defRPr/>
            </a:pPr>
            <a:r>
              <a:rPr lang="en-US" dirty="0"/>
              <a:t>Student loan relief a major example.</a:t>
            </a:r>
          </a:p>
        </p:txBody>
      </p:sp>
      <p:cxnSp>
        <p:nvCxnSpPr>
          <p:cNvPr id="14" name="Straight Arrow Connector 13">
            <a:extLst>
              <a:ext uri="{FF2B5EF4-FFF2-40B4-BE49-F238E27FC236}">
                <a16:creationId xmlns:a16="http://schemas.microsoft.com/office/drawing/2014/main" id="{E4555BF7-BDB7-9EDA-A4D7-C09425134E78}"/>
              </a:ext>
            </a:extLst>
          </p:cNvPr>
          <p:cNvCxnSpPr>
            <a:cxnSpLocks/>
            <a:endCxn id="11" idx="1"/>
          </p:cNvCxnSpPr>
          <p:nvPr/>
        </p:nvCxnSpPr>
        <p:spPr>
          <a:xfrm flipV="1">
            <a:off x="3797040" y="2684243"/>
            <a:ext cx="536836" cy="59"/>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2FEF61B-08A4-B659-8C55-3436CE6D47E7}"/>
              </a:ext>
            </a:extLst>
          </p:cNvPr>
          <p:cNvCxnSpPr>
            <a:cxnSpLocks/>
            <a:stCxn id="17" idx="3"/>
            <a:endCxn id="12" idx="1"/>
          </p:cNvCxnSpPr>
          <p:nvPr/>
        </p:nvCxnSpPr>
        <p:spPr>
          <a:xfrm>
            <a:off x="3797302" y="3969124"/>
            <a:ext cx="536574" cy="0"/>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CF76101-F6E9-731B-8F2C-E210E00CA68F}"/>
              </a:ext>
            </a:extLst>
          </p:cNvPr>
          <p:cNvCxnSpPr>
            <a:cxnSpLocks/>
            <a:endCxn id="13" idx="1"/>
          </p:cNvCxnSpPr>
          <p:nvPr/>
        </p:nvCxnSpPr>
        <p:spPr>
          <a:xfrm flipV="1">
            <a:off x="3797040" y="5254006"/>
            <a:ext cx="536836" cy="544"/>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7" name="Text Placeholder 73">
            <a:extLst>
              <a:ext uri="{FF2B5EF4-FFF2-40B4-BE49-F238E27FC236}">
                <a16:creationId xmlns:a16="http://schemas.microsoft.com/office/drawing/2014/main" id="{5B0DF915-A409-92DF-57C0-ACBE25627620}"/>
              </a:ext>
            </a:extLst>
          </p:cNvPr>
          <p:cNvSpPr txBox="1">
            <a:spLocks/>
          </p:cNvSpPr>
          <p:nvPr/>
        </p:nvSpPr>
        <p:spPr>
          <a:xfrm>
            <a:off x="393700" y="3429374"/>
            <a:ext cx="3403600" cy="1079500"/>
          </a:xfrm>
          <a:prstGeom prst="rect">
            <a:avLst/>
          </a:prstGeom>
          <a:solidFill>
            <a:schemeClr val="accent1"/>
          </a:solidFill>
        </p:spPr>
        <p:txBody>
          <a:bodyPr anchor="ctr"/>
          <a:lstStyle>
            <a:lvl1pPr marL="625475" indent="0" algn="ctr"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kumimoji="0" lang="en-US" sz="1100" b="1" i="0" u="none" strike="noStrike" kern="1200" cap="none" spc="0" normalizeH="0" baseline="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US" sz="1401" dirty="0"/>
              <a:t>Education spending per student has surged</a:t>
            </a:r>
          </a:p>
        </p:txBody>
      </p:sp>
      <p:sp>
        <p:nvSpPr>
          <p:cNvPr id="18" name="Text Placeholder 73">
            <a:extLst>
              <a:ext uri="{FF2B5EF4-FFF2-40B4-BE49-F238E27FC236}">
                <a16:creationId xmlns:a16="http://schemas.microsoft.com/office/drawing/2014/main" id="{6DE6539F-F584-FD38-6524-AC95080B4A46}"/>
              </a:ext>
            </a:extLst>
          </p:cNvPr>
          <p:cNvSpPr txBox="1">
            <a:spLocks/>
          </p:cNvSpPr>
          <p:nvPr/>
        </p:nvSpPr>
        <p:spPr>
          <a:xfrm>
            <a:off x="393700" y="4715051"/>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Off-budget spending is a concern</a:t>
            </a:r>
          </a:p>
        </p:txBody>
      </p:sp>
      <p:sp>
        <p:nvSpPr>
          <p:cNvPr id="19" name="Text Placeholder 79">
            <a:extLst>
              <a:ext uri="{FF2B5EF4-FFF2-40B4-BE49-F238E27FC236}">
                <a16:creationId xmlns:a16="http://schemas.microsoft.com/office/drawing/2014/main" id="{2191187C-0F98-4263-FD85-FAC041D8F9E7}"/>
              </a:ext>
            </a:extLst>
          </p:cNvPr>
          <p:cNvSpPr txBox="1">
            <a:spLocks/>
          </p:cNvSpPr>
          <p:nvPr/>
        </p:nvSpPr>
        <p:spPr>
          <a:xfrm>
            <a:off x="335862" y="1575414"/>
            <a:ext cx="3402932" cy="288000"/>
          </a:xfrm>
          <a:prstGeom prst="rect">
            <a:avLst/>
          </a:prstGeom>
        </p:spPr>
        <p:txBody>
          <a:bodyPr anchor="ctr"/>
          <a:lstStyle>
            <a:lvl1pPr marL="0" indent="0" algn="l" rtl="0" eaLnBrk="1" fontAlgn="base" hangingPunct="1">
              <a:lnSpc>
                <a:spcPct val="100000"/>
              </a:lnSpc>
              <a:spcBef>
                <a:spcPts val="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a:t>Group title</a:t>
            </a:r>
          </a:p>
        </p:txBody>
      </p:sp>
      <p:sp>
        <p:nvSpPr>
          <p:cNvPr id="20" name="Text Placeholder 79">
            <a:extLst>
              <a:ext uri="{FF2B5EF4-FFF2-40B4-BE49-F238E27FC236}">
                <a16:creationId xmlns:a16="http://schemas.microsoft.com/office/drawing/2014/main" id="{430940E2-197F-86FD-5072-667915A76B67}"/>
              </a:ext>
            </a:extLst>
          </p:cNvPr>
          <p:cNvSpPr txBox="1">
            <a:spLocks/>
          </p:cNvSpPr>
          <p:nvPr/>
        </p:nvSpPr>
        <p:spPr>
          <a:xfrm>
            <a:off x="4304059" y="1575414"/>
            <a:ext cx="7529806" cy="288000"/>
          </a:xfrm>
          <a:prstGeom prst="rect">
            <a:avLst/>
          </a:prstGeom>
        </p:spPr>
        <p:txBody>
          <a:bodyPr anchor="ctr"/>
          <a:lstStyle>
            <a:lvl1pPr marL="0" indent="0" algn="l" rtl="0" eaLnBrk="1" fontAlgn="base" hangingPunct="1">
              <a:lnSpc>
                <a:spcPct val="100000"/>
              </a:lnSpc>
              <a:spcBef>
                <a:spcPts val="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a:t>Additional detail</a:t>
            </a:r>
          </a:p>
        </p:txBody>
      </p:sp>
      <p:pic>
        <p:nvPicPr>
          <p:cNvPr id="21" name="Graphic 20" descr="Scales of justice with solid fill">
            <a:extLst>
              <a:ext uri="{FF2B5EF4-FFF2-40B4-BE49-F238E27FC236}">
                <a16:creationId xmlns:a16="http://schemas.microsoft.com/office/drawing/2014/main" id="{BA79139B-C07A-1FC8-4857-8C0C476A75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2425020"/>
            <a:ext cx="516860" cy="516860"/>
          </a:xfrm>
          <a:prstGeom prst="rect">
            <a:avLst/>
          </a:prstGeom>
        </p:spPr>
      </p:pic>
      <p:pic>
        <p:nvPicPr>
          <p:cNvPr id="22" name="Graphic 21" descr="Scales of justice with solid fill">
            <a:extLst>
              <a:ext uri="{FF2B5EF4-FFF2-40B4-BE49-F238E27FC236}">
                <a16:creationId xmlns:a16="http://schemas.microsoft.com/office/drawing/2014/main" id="{FBC5C374-AC00-2660-08ED-0343727C7B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3710694"/>
            <a:ext cx="516860" cy="516860"/>
          </a:xfrm>
          <a:prstGeom prst="rect">
            <a:avLst/>
          </a:prstGeom>
        </p:spPr>
      </p:pic>
      <p:pic>
        <p:nvPicPr>
          <p:cNvPr id="23" name="Graphic 22" descr="Scales of justice with solid fill">
            <a:extLst>
              <a:ext uri="{FF2B5EF4-FFF2-40B4-BE49-F238E27FC236}">
                <a16:creationId xmlns:a16="http://schemas.microsoft.com/office/drawing/2014/main" id="{C912089D-3B04-D626-BCEF-0CB548E513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4996371"/>
            <a:ext cx="516860" cy="516860"/>
          </a:xfrm>
          <a:prstGeom prst="rect">
            <a:avLst/>
          </a:prstGeom>
        </p:spPr>
      </p:pic>
    </p:spTree>
    <p:extLst>
      <p:ext uri="{BB962C8B-B14F-4D97-AF65-F5344CB8AC3E}">
        <p14:creationId xmlns:p14="http://schemas.microsoft.com/office/powerpoint/2010/main" val="54108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8CE01-1ED1-355D-E45E-6F0FAA384E34}"/>
            </a:ext>
          </a:extLst>
        </p:cNvPr>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389D2005-5054-7CC2-64C0-CCDD0049487F}"/>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4" name="Object 23" hidden="1">
                        <a:extLst>
                          <a:ext uri="{FF2B5EF4-FFF2-40B4-BE49-F238E27FC236}">
                            <a16:creationId xmlns:a16="http://schemas.microsoft.com/office/drawing/2014/main" id="{7F6E18F3-9B41-5951-347F-1A410E9EE36B}"/>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006D9CB9-0D0C-9BDF-993B-6B211BC5CDC1}"/>
              </a:ext>
            </a:extLst>
          </p:cNvPr>
          <p:cNvSpPr>
            <a:spLocks noGrp="1"/>
          </p:cNvSpPr>
          <p:nvPr>
            <p:ph type="sldNum" sz="quarter" idx="10"/>
          </p:nvPr>
        </p:nvSpPr>
        <p:spPr/>
        <p:txBody>
          <a:bodyPr/>
          <a:lstStyle/>
          <a:p>
            <a:fld id="{4F9AC08D-23A9-440E-BCB9-AA1E9877CC38}" type="slidenum">
              <a:rPr lang="en-US" smtClean="0"/>
              <a:pPr/>
              <a:t>21</a:t>
            </a:fld>
            <a:endParaRPr lang="en-US"/>
          </a:p>
        </p:txBody>
      </p:sp>
      <p:sp>
        <p:nvSpPr>
          <p:cNvPr id="5" name="Footer Placeholder 4">
            <a:extLst>
              <a:ext uri="{FF2B5EF4-FFF2-40B4-BE49-F238E27FC236}">
                <a16:creationId xmlns:a16="http://schemas.microsoft.com/office/drawing/2014/main" id="{CED6096F-1790-C0E1-2255-B7458C2D5ECB}"/>
              </a:ext>
            </a:extLst>
          </p:cNvPr>
          <p:cNvSpPr>
            <a:spLocks noGrp="1"/>
          </p:cNvSpPr>
          <p:nvPr>
            <p:ph type="ftr" sz="quarter" idx="11"/>
          </p:nvPr>
        </p:nvSpPr>
        <p:spPr/>
        <p:txBody>
          <a:bodyPr/>
          <a:lstStyle/>
          <a:p>
            <a:r>
              <a:rPr lang="en-GB"/>
              <a:t>Source:</a:t>
            </a:r>
          </a:p>
        </p:txBody>
      </p:sp>
      <p:sp>
        <p:nvSpPr>
          <p:cNvPr id="34" name="Title 33">
            <a:extLst>
              <a:ext uri="{FF2B5EF4-FFF2-40B4-BE49-F238E27FC236}">
                <a16:creationId xmlns:a16="http://schemas.microsoft.com/office/drawing/2014/main" id="{493DBD68-2B2A-7F56-6685-B42F977A5A7F}"/>
              </a:ext>
            </a:extLst>
          </p:cNvPr>
          <p:cNvSpPr>
            <a:spLocks noGrp="1"/>
          </p:cNvSpPr>
          <p:nvPr>
            <p:ph type="title"/>
          </p:nvPr>
        </p:nvSpPr>
        <p:spPr/>
        <p:txBody>
          <a:bodyPr/>
          <a:lstStyle/>
          <a:p>
            <a:r>
              <a:rPr lang="en-AU" dirty="0"/>
              <a:t>… raising tax at the lowest (economic) cost</a:t>
            </a:r>
          </a:p>
        </p:txBody>
      </p:sp>
      <p:sp>
        <p:nvSpPr>
          <p:cNvPr id="6" name="Text Placeholder 73">
            <a:extLst>
              <a:ext uri="{FF2B5EF4-FFF2-40B4-BE49-F238E27FC236}">
                <a16:creationId xmlns:a16="http://schemas.microsoft.com/office/drawing/2014/main" id="{D838F753-233B-A5AB-B725-F38C719E5724}"/>
              </a:ext>
            </a:extLst>
          </p:cNvPr>
          <p:cNvSpPr txBox="1">
            <a:spLocks/>
          </p:cNvSpPr>
          <p:nvPr/>
        </p:nvSpPr>
        <p:spPr>
          <a:xfrm>
            <a:off x="393700" y="2143700"/>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Taxation of savings is inconsistent</a:t>
            </a:r>
          </a:p>
        </p:txBody>
      </p:sp>
      <p:cxnSp>
        <p:nvCxnSpPr>
          <p:cNvPr id="7" name="Straight Connector 6">
            <a:extLst>
              <a:ext uri="{FF2B5EF4-FFF2-40B4-BE49-F238E27FC236}">
                <a16:creationId xmlns:a16="http://schemas.microsoft.com/office/drawing/2014/main" id="{6146B1E9-660E-E523-90A6-59714A9DCE8A}"/>
              </a:ext>
            </a:extLst>
          </p:cNvPr>
          <p:cNvCxnSpPr>
            <a:cxnSpLocks/>
          </p:cNvCxnSpPr>
          <p:nvPr/>
        </p:nvCxnSpPr>
        <p:spPr>
          <a:xfrm>
            <a:off x="398872" y="1900961"/>
            <a:ext cx="3402932" cy="0"/>
          </a:xfrm>
          <a:prstGeom prst="line">
            <a:avLst/>
          </a:prstGeom>
          <a:noFill/>
          <a:ln w="9525" cap="flat" cmpd="sng" algn="ctr">
            <a:solidFill>
              <a:srgbClr val="000000"/>
            </a:solidFill>
            <a:prstDash val="solid"/>
            <a:headEnd type="none" w="med" len="med"/>
            <a:tailEnd type="none" w="med" len="med"/>
          </a:ln>
          <a:effectLst/>
        </p:spPr>
      </p:cxnSp>
      <p:cxnSp>
        <p:nvCxnSpPr>
          <p:cNvPr id="8" name="Straight Connector 7">
            <a:extLst>
              <a:ext uri="{FF2B5EF4-FFF2-40B4-BE49-F238E27FC236}">
                <a16:creationId xmlns:a16="http://schemas.microsoft.com/office/drawing/2014/main" id="{ADA41367-B8DC-15D8-3367-80D811854BE7}"/>
              </a:ext>
            </a:extLst>
          </p:cNvPr>
          <p:cNvCxnSpPr>
            <a:cxnSpLocks/>
          </p:cNvCxnSpPr>
          <p:nvPr/>
        </p:nvCxnSpPr>
        <p:spPr>
          <a:xfrm>
            <a:off x="4334567" y="1900961"/>
            <a:ext cx="7495438" cy="0"/>
          </a:xfrm>
          <a:prstGeom prst="line">
            <a:avLst/>
          </a:prstGeom>
          <a:noFill/>
          <a:ln w="9525" cap="flat" cmpd="sng" algn="ctr">
            <a:solidFill>
              <a:srgbClr val="000000"/>
            </a:solidFill>
            <a:prstDash val="solid"/>
            <a:headEnd type="none" w="med" len="med"/>
            <a:tailEnd type="none" w="med" len="med"/>
          </a:ln>
          <a:effectLst/>
        </p:spPr>
      </p:cxnSp>
      <p:pic>
        <p:nvPicPr>
          <p:cNvPr id="9" name="Graphic 8" descr="Scales of justice with solid fill">
            <a:extLst>
              <a:ext uri="{FF2B5EF4-FFF2-40B4-BE49-F238E27FC236}">
                <a16:creationId xmlns:a16="http://schemas.microsoft.com/office/drawing/2014/main" id="{D469E233-31F6-01D1-C50F-074E30CEE8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3628159"/>
            <a:ext cx="516860" cy="516860"/>
          </a:xfrm>
          <a:prstGeom prst="rect">
            <a:avLst/>
          </a:prstGeom>
        </p:spPr>
      </p:pic>
      <p:pic>
        <p:nvPicPr>
          <p:cNvPr id="10" name="Graphic 9" descr="Scales of justice with solid fill">
            <a:extLst>
              <a:ext uri="{FF2B5EF4-FFF2-40B4-BE49-F238E27FC236}">
                <a16:creationId xmlns:a16="http://schemas.microsoft.com/office/drawing/2014/main" id="{A89476A2-9D84-2541-E38D-AD464741B7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4996118"/>
            <a:ext cx="516860" cy="516860"/>
          </a:xfrm>
          <a:prstGeom prst="rect">
            <a:avLst/>
          </a:prstGeom>
        </p:spPr>
      </p:pic>
      <p:sp>
        <p:nvSpPr>
          <p:cNvPr id="11" name="Text Placeholder 57">
            <a:extLst>
              <a:ext uri="{FF2B5EF4-FFF2-40B4-BE49-F238E27FC236}">
                <a16:creationId xmlns:a16="http://schemas.microsoft.com/office/drawing/2014/main" id="{1B56883E-BDCD-4C33-2ECE-662B2DAD008B}"/>
              </a:ext>
            </a:extLst>
          </p:cNvPr>
          <p:cNvSpPr txBox="1">
            <a:spLocks/>
          </p:cNvSpPr>
          <p:nvPr/>
        </p:nvSpPr>
        <p:spPr>
          <a:xfrm>
            <a:off x="4333876" y="2143699"/>
            <a:ext cx="7495906" cy="1079499"/>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Different decisions to save or invest are treated very differently by the Australian tax system – due to piecemeal reforms and simplification.</a:t>
            </a:r>
          </a:p>
          <a:p>
            <a:pPr>
              <a:defRPr/>
            </a:pPr>
            <a:r>
              <a:rPr lang="en-US" dirty="0"/>
              <a:t>Superannuation concessions.</a:t>
            </a:r>
          </a:p>
          <a:p>
            <a:pPr>
              <a:defRPr/>
            </a:pPr>
            <a:r>
              <a:rPr lang="en-US" dirty="0"/>
              <a:t>CGT discount has a confused purpose and is oversimplified – although solving is not necessarily revenue positive.</a:t>
            </a:r>
          </a:p>
        </p:txBody>
      </p:sp>
      <p:sp>
        <p:nvSpPr>
          <p:cNvPr id="12" name="Text Placeholder 57">
            <a:extLst>
              <a:ext uri="{FF2B5EF4-FFF2-40B4-BE49-F238E27FC236}">
                <a16:creationId xmlns:a16="http://schemas.microsoft.com/office/drawing/2014/main" id="{6E3F81E9-AB96-D515-D03D-4BE0BDE7FEF8}"/>
              </a:ext>
            </a:extLst>
          </p:cNvPr>
          <p:cNvSpPr txBox="1">
            <a:spLocks/>
          </p:cNvSpPr>
          <p:nvPr/>
        </p:nvSpPr>
        <p:spPr>
          <a:xfrm>
            <a:off x="4333876" y="3428580"/>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Individuals who earn and spend the same amount are paying vastly different tax rates through GST.</a:t>
            </a:r>
          </a:p>
          <a:p>
            <a:pPr>
              <a:defRPr/>
            </a:pPr>
            <a:r>
              <a:rPr lang="en-US" dirty="0"/>
              <a:t>Can broaden the base and support low-income earners to make a more efficient system that doesn’t penalize those without sufficient means.</a:t>
            </a:r>
          </a:p>
        </p:txBody>
      </p:sp>
      <p:sp>
        <p:nvSpPr>
          <p:cNvPr id="13" name="Text Placeholder 57">
            <a:extLst>
              <a:ext uri="{FF2B5EF4-FFF2-40B4-BE49-F238E27FC236}">
                <a16:creationId xmlns:a16="http://schemas.microsoft.com/office/drawing/2014/main" id="{2B60F44B-06C0-B2AE-3286-D6B21C96DD2E}"/>
              </a:ext>
            </a:extLst>
          </p:cNvPr>
          <p:cNvSpPr txBox="1">
            <a:spLocks/>
          </p:cNvSpPr>
          <p:nvPr/>
        </p:nvSpPr>
        <p:spPr>
          <a:xfrm>
            <a:off x="4333876" y="4713462"/>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Carbon taxes.</a:t>
            </a:r>
          </a:p>
          <a:p>
            <a:r>
              <a:rPr lang="en-US" dirty="0"/>
              <a:t>Treatment of addictive substances and black market activity (i.e. tobacco).</a:t>
            </a:r>
          </a:p>
        </p:txBody>
      </p:sp>
      <p:cxnSp>
        <p:nvCxnSpPr>
          <p:cNvPr id="14" name="Straight Arrow Connector 13">
            <a:extLst>
              <a:ext uri="{FF2B5EF4-FFF2-40B4-BE49-F238E27FC236}">
                <a16:creationId xmlns:a16="http://schemas.microsoft.com/office/drawing/2014/main" id="{418095CA-B7E6-2EA5-BF44-8862336D3F64}"/>
              </a:ext>
            </a:extLst>
          </p:cNvPr>
          <p:cNvCxnSpPr>
            <a:cxnSpLocks/>
            <a:endCxn id="11" idx="1"/>
          </p:cNvCxnSpPr>
          <p:nvPr/>
        </p:nvCxnSpPr>
        <p:spPr>
          <a:xfrm flipV="1">
            <a:off x="3797040" y="2683449"/>
            <a:ext cx="536836" cy="853"/>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968FDD5-06E4-E05F-E1F5-B9713F7437B1}"/>
              </a:ext>
            </a:extLst>
          </p:cNvPr>
          <p:cNvCxnSpPr>
            <a:cxnSpLocks/>
            <a:stCxn id="17" idx="3"/>
            <a:endCxn id="12" idx="1"/>
          </p:cNvCxnSpPr>
          <p:nvPr/>
        </p:nvCxnSpPr>
        <p:spPr>
          <a:xfrm>
            <a:off x="3797302" y="3969124"/>
            <a:ext cx="536574" cy="0"/>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7D56B38-0B0C-2F1D-117C-C876D3DF8081}"/>
              </a:ext>
            </a:extLst>
          </p:cNvPr>
          <p:cNvCxnSpPr>
            <a:cxnSpLocks/>
            <a:endCxn id="13" idx="1"/>
          </p:cNvCxnSpPr>
          <p:nvPr/>
        </p:nvCxnSpPr>
        <p:spPr>
          <a:xfrm flipV="1">
            <a:off x="3797040" y="5254006"/>
            <a:ext cx="536836" cy="544"/>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7" name="Text Placeholder 73">
            <a:extLst>
              <a:ext uri="{FF2B5EF4-FFF2-40B4-BE49-F238E27FC236}">
                <a16:creationId xmlns:a16="http://schemas.microsoft.com/office/drawing/2014/main" id="{0D618ED7-E93E-3C7A-BAAB-7DDDED562AF2}"/>
              </a:ext>
            </a:extLst>
          </p:cNvPr>
          <p:cNvSpPr txBox="1">
            <a:spLocks/>
          </p:cNvSpPr>
          <p:nvPr/>
        </p:nvSpPr>
        <p:spPr>
          <a:xfrm>
            <a:off x="393700" y="3429374"/>
            <a:ext cx="3403600" cy="1079500"/>
          </a:xfrm>
          <a:prstGeom prst="rect">
            <a:avLst/>
          </a:prstGeom>
          <a:solidFill>
            <a:schemeClr val="accent1"/>
          </a:solidFill>
        </p:spPr>
        <p:txBody>
          <a:bodyPr anchor="ctr"/>
          <a:lstStyle>
            <a:lvl1pPr marL="625475" indent="0" algn="ctr"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kumimoji="0" lang="en-US" sz="1100" b="1" i="0" u="none" strike="noStrike" kern="1200" cap="none" spc="0" normalizeH="0" baseline="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US" sz="1401" dirty="0"/>
              <a:t>Taxation of consumption is inequitable</a:t>
            </a:r>
          </a:p>
        </p:txBody>
      </p:sp>
      <p:sp>
        <p:nvSpPr>
          <p:cNvPr id="18" name="Text Placeholder 73">
            <a:extLst>
              <a:ext uri="{FF2B5EF4-FFF2-40B4-BE49-F238E27FC236}">
                <a16:creationId xmlns:a16="http://schemas.microsoft.com/office/drawing/2014/main" id="{C8A52E34-F0B6-F058-F2C1-ED718685E7C2}"/>
              </a:ext>
            </a:extLst>
          </p:cNvPr>
          <p:cNvSpPr txBox="1">
            <a:spLocks/>
          </p:cNvSpPr>
          <p:nvPr/>
        </p:nvSpPr>
        <p:spPr>
          <a:xfrm>
            <a:off x="393700" y="4715051"/>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Excise/corrective taxes are piecemeal</a:t>
            </a:r>
          </a:p>
        </p:txBody>
      </p:sp>
      <p:sp>
        <p:nvSpPr>
          <p:cNvPr id="19" name="Text Placeholder 79">
            <a:extLst>
              <a:ext uri="{FF2B5EF4-FFF2-40B4-BE49-F238E27FC236}">
                <a16:creationId xmlns:a16="http://schemas.microsoft.com/office/drawing/2014/main" id="{2FD0EF49-BEE8-C6DE-4BA5-DA9F1348F204}"/>
              </a:ext>
            </a:extLst>
          </p:cNvPr>
          <p:cNvSpPr txBox="1">
            <a:spLocks/>
          </p:cNvSpPr>
          <p:nvPr/>
        </p:nvSpPr>
        <p:spPr>
          <a:xfrm>
            <a:off x="335862" y="1575414"/>
            <a:ext cx="3402932" cy="288000"/>
          </a:xfrm>
          <a:prstGeom prst="rect">
            <a:avLst/>
          </a:prstGeom>
        </p:spPr>
        <p:txBody>
          <a:bodyPr anchor="ctr"/>
          <a:lstStyle>
            <a:lvl1pPr marL="0" indent="0" algn="l" rtl="0" eaLnBrk="1" fontAlgn="base" hangingPunct="1">
              <a:lnSpc>
                <a:spcPct val="100000"/>
              </a:lnSpc>
              <a:spcBef>
                <a:spcPts val="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a:t>Group title</a:t>
            </a:r>
          </a:p>
        </p:txBody>
      </p:sp>
      <p:sp>
        <p:nvSpPr>
          <p:cNvPr id="20" name="Text Placeholder 79">
            <a:extLst>
              <a:ext uri="{FF2B5EF4-FFF2-40B4-BE49-F238E27FC236}">
                <a16:creationId xmlns:a16="http://schemas.microsoft.com/office/drawing/2014/main" id="{041F8B3C-42D9-E02C-D12A-5E2127BC16D8}"/>
              </a:ext>
            </a:extLst>
          </p:cNvPr>
          <p:cNvSpPr txBox="1">
            <a:spLocks/>
          </p:cNvSpPr>
          <p:nvPr/>
        </p:nvSpPr>
        <p:spPr>
          <a:xfrm>
            <a:off x="4304059" y="1575414"/>
            <a:ext cx="7529806" cy="288000"/>
          </a:xfrm>
          <a:prstGeom prst="rect">
            <a:avLst/>
          </a:prstGeom>
        </p:spPr>
        <p:txBody>
          <a:bodyPr anchor="ctr"/>
          <a:lstStyle>
            <a:lvl1pPr marL="0" indent="0" algn="l" rtl="0" eaLnBrk="1" fontAlgn="base" hangingPunct="1">
              <a:lnSpc>
                <a:spcPct val="100000"/>
              </a:lnSpc>
              <a:spcBef>
                <a:spcPts val="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a:t>Additional detail</a:t>
            </a:r>
          </a:p>
        </p:txBody>
      </p:sp>
      <p:pic>
        <p:nvPicPr>
          <p:cNvPr id="21" name="Graphic 20" descr="Scales of justice with solid fill">
            <a:extLst>
              <a:ext uri="{FF2B5EF4-FFF2-40B4-BE49-F238E27FC236}">
                <a16:creationId xmlns:a16="http://schemas.microsoft.com/office/drawing/2014/main" id="{7679D8D8-2A68-D9CF-8F0F-CFFFFDE605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2425020"/>
            <a:ext cx="516860" cy="516860"/>
          </a:xfrm>
          <a:prstGeom prst="rect">
            <a:avLst/>
          </a:prstGeom>
        </p:spPr>
      </p:pic>
      <p:pic>
        <p:nvPicPr>
          <p:cNvPr id="22" name="Graphic 21" descr="Scales of justice with solid fill">
            <a:extLst>
              <a:ext uri="{FF2B5EF4-FFF2-40B4-BE49-F238E27FC236}">
                <a16:creationId xmlns:a16="http://schemas.microsoft.com/office/drawing/2014/main" id="{87635D00-9408-EEBD-D918-E7F1E7495E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3710694"/>
            <a:ext cx="516860" cy="516860"/>
          </a:xfrm>
          <a:prstGeom prst="rect">
            <a:avLst/>
          </a:prstGeom>
        </p:spPr>
      </p:pic>
      <p:pic>
        <p:nvPicPr>
          <p:cNvPr id="23" name="Graphic 22" descr="Scales of justice with solid fill">
            <a:extLst>
              <a:ext uri="{FF2B5EF4-FFF2-40B4-BE49-F238E27FC236}">
                <a16:creationId xmlns:a16="http://schemas.microsoft.com/office/drawing/2014/main" id="{0A099584-A0A1-3827-7CB7-02742C368A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4996371"/>
            <a:ext cx="516860" cy="516860"/>
          </a:xfrm>
          <a:prstGeom prst="rect">
            <a:avLst/>
          </a:prstGeom>
        </p:spPr>
      </p:pic>
    </p:spTree>
    <p:extLst>
      <p:ext uri="{BB962C8B-B14F-4D97-AF65-F5344CB8AC3E}">
        <p14:creationId xmlns:p14="http://schemas.microsoft.com/office/powerpoint/2010/main" val="289676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8DB00-7D82-1E27-DDD2-3EE02FBE686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9179B99-DD4F-7903-6E7F-610F4A73969E}"/>
              </a:ext>
            </a:extLst>
          </p:cNvPr>
          <p:cNvSpPr>
            <a:spLocks noGrp="1"/>
          </p:cNvSpPr>
          <p:nvPr>
            <p:ph type="body" sz="quarter" idx="10"/>
          </p:nvPr>
        </p:nvSpPr>
        <p:spPr/>
        <p:txBody>
          <a:bodyPr/>
          <a:lstStyle/>
          <a:p>
            <a:r>
              <a:rPr lang="en-AU" dirty="0"/>
              <a:t>Extra slides</a:t>
            </a:r>
          </a:p>
        </p:txBody>
      </p:sp>
    </p:spTree>
    <p:extLst>
      <p:ext uri="{BB962C8B-B14F-4D97-AF65-F5344CB8AC3E}">
        <p14:creationId xmlns:p14="http://schemas.microsoft.com/office/powerpoint/2010/main" val="2679674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A2FF0-342E-2B09-4D4A-F6163B449D97}"/>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18C7C9D0-5161-7D4C-33A3-CE855AE9A404}"/>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3BAB46-1112-8984-5BC8-9124F95B728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D4CFB926-1715-7E06-7F6B-B3118E48FB46}"/>
              </a:ext>
            </a:extLst>
          </p:cNvPr>
          <p:cNvSpPr>
            <a:spLocks noGrp="1"/>
          </p:cNvSpPr>
          <p:nvPr>
            <p:ph type="sldNum" sz="quarter" idx="10"/>
          </p:nvPr>
        </p:nvSpPr>
        <p:spPr/>
        <p:txBody>
          <a:bodyPr/>
          <a:lstStyle/>
          <a:p>
            <a:fld id="{4F9AC08D-23A9-440E-BCB9-AA1E9877CC38}" type="slidenum">
              <a:rPr lang="en-US" smtClean="0"/>
              <a:pPr/>
              <a:t>23</a:t>
            </a:fld>
            <a:endParaRPr lang="en-US"/>
          </a:p>
        </p:txBody>
      </p:sp>
      <p:sp>
        <p:nvSpPr>
          <p:cNvPr id="63" name="Title 62">
            <a:extLst>
              <a:ext uri="{FF2B5EF4-FFF2-40B4-BE49-F238E27FC236}">
                <a16:creationId xmlns:a16="http://schemas.microsoft.com/office/drawing/2014/main" id="{888EA0D3-EA0D-11F4-C590-F2B71371C832}"/>
              </a:ext>
            </a:extLst>
          </p:cNvPr>
          <p:cNvSpPr>
            <a:spLocks noGrp="1"/>
          </p:cNvSpPr>
          <p:nvPr>
            <p:ph type="title"/>
          </p:nvPr>
        </p:nvSpPr>
        <p:spPr/>
        <p:txBody>
          <a:bodyPr/>
          <a:lstStyle/>
          <a:p>
            <a:r>
              <a:rPr lang="en-AU" dirty="0"/>
              <a:t>Productivity</a:t>
            </a:r>
          </a:p>
        </p:txBody>
      </p:sp>
      <p:cxnSp>
        <p:nvCxnSpPr>
          <p:cNvPr id="5" name="Straight Connector 4">
            <a:extLst>
              <a:ext uri="{FF2B5EF4-FFF2-40B4-BE49-F238E27FC236}">
                <a16:creationId xmlns:a16="http://schemas.microsoft.com/office/drawing/2014/main" id="{DF17EFEC-7F46-DB9F-8748-D6B2C46CB7D5}"/>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AB4A697E-DB7F-DF66-E887-D5D6AA87C66F}"/>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3EC4DE64-34FA-1602-41F0-4AA57CB38C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1EDE35C2-C3F2-2CBD-C34C-6BD02AED2BE1}"/>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3A40356D-0CA4-0758-0211-164F292215FD}"/>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A96AA43D-C75C-347A-5AEA-4595CBD3B04D}"/>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8705B3FA-4AAB-23FA-7209-A774CA6807A9}"/>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AC175BF9-2F0E-63AB-48FB-C12A83367D9D}"/>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A5D741D0-C779-0C60-2309-8AEA3EBBDDCB}"/>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FBA4D0A7-1D10-EE75-9172-B9539890B8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49B2F4AD-98CF-ABE7-6AAB-345EDB6009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AFCC21DB-7902-66E3-AB5E-22011BC212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A27DBA27-B069-0AAA-6BCE-2405333535B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3E3DB17A-7DD7-A51A-4B58-AEFDA3C1AE5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A7B355F4-47F7-8162-6CCB-63BA17E8613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ED3F8981-DE6A-6785-B5D6-5FCAE2E477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31C3EF6F-6B7A-4179-4EC4-CD45F2CBA9BF}"/>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Weak productivity growth</a:t>
            </a:r>
          </a:p>
        </p:txBody>
      </p:sp>
      <p:sp>
        <p:nvSpPr>
          <p:cNvPr id="50" name="Text Placeholder 89">
            <a:extLst>
              <a:ext uri="{FF2B5EF4-FFF2-40B4-BE49-F238E27FC236}">
                <a16:creationId xmlns:a16="http://schemas.microsoft.com/office/drawing/2014/main" id="{49DFD08D-F5E5-CC26-D990-7AF520DFEF76}"/>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Partially compensated through export prices</a:t>
            </a:r>
          </a:p>
        </p:txBody>
      </p:sp>
      <p:pic>
        <p:nvPicPr>
          <p:cNvPr id="10" name="Graphic 9">
            <a:extLst>
              <a:ext uri="{FF2B5EF4-FFF2-40B4-BE49-F238E27FC236}">
                <a16:creationId xmlns:a16="http://schemas.microsoft.com/office/drawing/2014/main" id="{9089C948-9C72-BDF6-0880-A138E01691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0870" y="2308014"/>
            <a:ext cx="3558280" cy="3869003"/>
          </a:xfrm>
          <a:prstGeom prst="rect">
            <a:avLst/>
          </a:prstGeom>
        </p:spPr>
      </p:pic>
      <p:pic>
        <p:nvPicPr>
          <p:cNvPr id="12" name="Graphic 11">
            <a:extLst>
              <a:ext uri="{FF2B5EF4-FFF2-40B4-BE49-F238E27FC236}">
                <a16:creationId xmlns:a16="http://schemas.microsoft.com/office/drawing/2014/main" id="{55450575-B224-94DA-9CAC-6F65E5AD54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94233" y="2308014"/>
            <a:ext cx="3628938" cy="3710717"/>
          </a:xfrm>
          <a:prstGeom prst="rect">
            <a:avLst/>
          </a:prstGeom>
        </p:spPr>
      </p:pic>
    </p:spTree>
    <p:extLst>
      <p:ext uri="{BB962C8B-B14F-4D97-AF65-F5344CB8AC3E}">
        <p14:creationId xmlns:p14="http://schemas.microsoft.com/office/powerpoint/2010/main" val="2058952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B1E02-431D-3A05-1EA2-79A7FA33261B}"/>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13C73E9D-C09A-7411-48E2-13C948A6A448}"/>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18C7C9D0-5161-7D4C-33A3-CE855AE9A404}"/>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D0039A9-1524-D876-2639-CDE6EA7DC7E8}"/>
              </a:ext>
            </a:extLst>
          </p:cNvPr>
          <p:cNvSpPr>
            <a:spLocks noGrp="1"/>
          </p:cNvSpPr>
          <p:nvPr>
            <p:ph type="sldNum" sz="quarter" idx="10"/>
          </p:nvPr>
        </p:nvSpPr>
        <p:spPr/>
        <p:txBody>
          <a:bodyPr/>
          <a:lstStyle/>
          <a:p>
            <a:fld id="{4F9AC08D-23A9-440E-BCB9-AA1E9877CC38}" type="slidenum">
              <a:rPr lang="en-US" smtClean="0"/>
              <a:pPr/>
              <a:t>24</a:t>
            </a:fld>
            <a:endParaRPr lang="en-US"/>
          </a:p>
        </p:txBody>
      </p:sp>
      <p:sp>
        <p:nvSpPr>
          <p:cNvPr id="63" name="Title 62">
            <a:extLst>
              <a:ext uri="{FF2B5EF4-FFF2-40B4-BE49-F238E27FC236}">
                <a16:creationId xmlns:a16="http://schemas.microsoft.com/office/drawing/2014/main" id="{69D5F663-05FA-D432-1969-062061CD3FE9}"/>
              </a:ext>
            </a:extLst>
          </p:cNvPr>
          <p:cNvSpPr>
            <a:spLocks noGrp="1"/>
          </p:cNvSpPr>
          <p:nvPr>
            <p:ph type="title"/>
          </p:nvPr>
        </p:nvSpPr>
        <p:spPr/>
        <p:txBody>
          <a:bodyPr/>
          <a:lstStyle/>
          <a:p>
            <a:r>
              <a:rPr lang="en-AU" dirty="0"/>
              <a:t>Intergenerational equity</a:t>
            </a:r>
          </a:p>
        </p:txBody>
      </p:sp>
      <p:cxnSp>
        <p:nvCxnSpPr>
          <p:cNvPr id="5" name="Straight Connector 4">
            <a:extLst>
              <a:ext uri="{FF2B5EF4-FFF2-40B4-BE49-F238E27FC236}">
                <a16:creationId xmlns:a16="http://schemas.microsoft.com/office/drawing/2014/main" id="{38458840-DB99-FB71-7FBF-1CDCD0D715D1}"/>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B74F5F9E-1741-49B1-868F-F7507778E9A8}"/>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171E7AB4-BB9A-36B6-BA0E-067653E198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9EB95EA5-CA80-E9F7-1B6C-18F131B7495F}"/>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9C2CEFDD-F4AA-A6F0-3FC1-5F52E9DBC49A}"/>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8495CC8E-4201-0736-1CDB-46A307F895E9}"/>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6827EA51-0288-6FFF-CA8A-2A00C4212146}"/>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4A2A34CC-851B-B1CD-AD5D-CED4F4B33FFA}"/>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10E82E51-DE77-0C15-07FF-7CEA17359144}"/>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23529EE3-0C29-EAC3-12AF-C6FA0F4C8B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5AEED54D-CFEA-CAFE-F143-B55DFBB8AF0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D8391913-998B-90B1-6F65-442DEB1BC83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0F1986FE-2E77-7475-C2A1-4D4591E337C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9289B16F-24D9-776B-42E0-19D24560EBB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966040E8-4C02-C27F-FA25-B71D225D117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AE365AAF-665C-6EC4-5DA1-7D60CEE7A55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A2893453-74C0-44E1-1C46-BB8066C3B91B}"/>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Relative income profile has “aged”</a:t>
            </a:r>
          </a:p>
        </p:txBody>
      </p:sp>
      <p:sp>
        <p:nvSpPr>
          <p:cNvPr id="50" name="Text Placeholder 89">
            <a:extLst>
              <a:ext uri="{FF2B5EF4-FFF2-40B4-BE49-F238E27FC236}">
                <a16:creationId xmlns:a16="http://schemas.microsoft.com/office/drawing/2014/main" id="{302E3198-6069-3F84-56C6-7B95F02B563B}"/>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But inequity depends on the comparison</a:t>
            </a:r>
          </a:p>
        </p:txBody>
      </p:sp>
      <p:pic>
        <p:nvPicPr>
          <p:cNvPr id="4" name="Picture 3" descr="A graph of a change in fiscal transfer&#10;&#10;AI-generated content may be incorrect.">
            <a:extLst>
              <a:ext uri="{FF2B5EF4-FFF2-40B4-BE49-F238E27FC236}">
                <a16:creationId xmlns:a16="http://schemas.microsoft.com/office/drawing/2014/main" id="{4BAE5919-5AAE-CE50-892A-087FAF29A3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4236" y="2147911"/>
            <a:ext cx="3782686" cy="4180864"/>
          </a:xfrm>
          <a:prstGeom prst="rect">
            <a:avLst/>
          </a:prstGeom>
        </p:spPr>
      </p:pic>
      <p:pic>
        <p:nvPicPr>
          <p:cNvPr id="8" name="Picture 7" descr="A graph of retirement age&#10;&#10;AI-generated content may be incorrect.">
            <a:extLst>
              <a:ext uri="{FF2B5EF4-FFF2-40B4-BE49-F238E27FC236}">
                <a16:creationId xmlns:a16="http://schemas.microsoft.com/office/drawing/2014/main" id="{64F87D2C-22E8-65C0-8047-11E6551C7C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7361" y="2176352"/>
            <a:ext cx="3782686" cy="4152423"/>
          </a:xfrm>
          <a:prstGeom prst="rect">
            <a:avLst/>
          </a:prstGeom>
        </p:spPr>
      </p:pic>
    </p:spTree>
    <p:extLst>
      <p:ext uri="{BB962C8B-B14F-4D97-AF65-F5344CB8AC3E}">
        <p14:creationId xmlns:p14="http://schemas.microsoft.com/office/powerpoint/2010/main" val="185077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172B2-F9A7-67FD-996A-2E92EF5C24C0}"/>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D1BF0E1-FEB4-A966-F778-42387F0230C7}"/>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13C73E9D-C09A-7411-48E2-13C948A6A448}"/>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6315CE7-CD3F-8021-DCF4-1123B361F0DB}"/>
              </a:ext>
            </a:extLst>
          </p:cNvPr>
          <p:cNvSpPr>
            <a:spLocks noGrp="1"/>
          </p:cNvSpPr>
          <p:nvPr>
            <p:ph type="sldNum" sz="quarter" idx="10"/>
          </p:nvPr>
        </p:nvSpPr>
        <p:spPr/>
        <p:txBody>
          <a:bodyPr/>
          <a:lstStyle/>
          <a:p>
            <a:fld id="{4F9AC08D-23A9-440E-BCB9-AA1E9877CC38}" type="slidenum">
              <a:rPr lang="en-US" smtClean="0"/>
              <a:pPr/>
              <a:t>25</a:t>
            </a:fld>
            <a:endParaRPr lang="en-US"/>
          </a:p>
        </p:txBody>
      </p:sp>
      <p:sp>
        <p:nvSpPr>
          <p:cNvPr id="63" name="Title 62">
            <a:extLst>
              <a:ext uri="{FF2B5EF4-FFF2-40B4-BE49-F238E27FC236}">
                <a16:creationId xmlns:a16="http://schemas.microsoft.com/office/drawing/2014/main" id="{2AB30312-365C-84B9-988A-51BA2265F967}"/>
              </a:ext>
            </a:extLst>
          </p:cNvPr>
          <p:cNvSpPr>
            <a:spLocks noGrp="1"/>
          </p:cNvSpPr>
          <p:nvPr>
            <p:ph type="title"/>
          </p:nvPr>
        </p:nvSpPr>
        <p:spPr/>
        <p:txBody>
          <a:bodyPr/>
          <a:lstStyle/>
          <a:p>
            <a:r>
              <a:rPr lang="en-AU" dirty="0"/>
              <a:t>Intergenerational equity and productivity</a:t>
            </a:r>
          </a:p>
        </p:txBody>
      </p:sp>
      <p:cxnSp>
        <p:nvCxnSpPr>
          <p:cNvPr id="5" name="Straight Connector 4">
            <a:extLst>
              <a:ext uri="{FF2B5EF4-FFF2-40B4-BE49-F238E27FC236}">
                <a16:creationId xmlns:a16="http://schemas.microsoft.com/office/drawing/2014/main" id="{5B5A81F7-F820-B8EF-9DCE-3D0386B0AFA6}"/>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4E3ECBEF-1DEE-783C-87B9-79288F54C0AB}"/>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AE22A8F6-2E9B-8FBB-FDB9-4F91A85A52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47594492-E69A-B4A5-F1EB-1A467E7CC672}"/>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E9D6344F-FF2A-27CC-2966-89DEFCF8B020}"/>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AFCC39C7-8D79-4645-2657-E237940DD007}"/>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A49FF91D-5FD3-B920-60CE-2FB2033662A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7B49C79-1BD7-6B9A-1700-31FA1A707917}"/>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125C099-BCCA-D26A-D755-360316080F85}"/>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8C6270EB-B9F9-C36D-830E-6509275B21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A9663F1F-6282-04FC-A8F6-7286C06F91F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8F69A6E7-1EA3-C954-2ACF-9796C94D462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8B188E0C-7F5A-7C25-47C8-79CDCD3D414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6A30C5C7-9847-7C53-0280-DD6EA8B50A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75EFA46D-01B4-DC7F-DD10-EF74285FF40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3BE4F91-94C0-4AF9-566E-6649F67E5C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FEFE8C32-DAC2-4F9F-4AD6-7ABB80B7BE28}"/>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Cohorts with 0.6% productivity growth</a:t>
            </a:r>
          </a:p>
        </p:txBody>
      </p:sp>
      <p:sp>
        <p:nvSpPr>
          <p:cNvPr id="50" name="Text Placeholder 89">
            <a:extLst>
              <a:ext uri="{FF2B5EF4-FFF2-40B4-BE49-F238E27FC236}">
                <a16:creationId xmlns:a16="http://schemas.microsoft.com/office/drawing/2014/main" id="{F7628C13-2A72-8C2B-21B8-E091A3757BC0}"/>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Cohorts with 1.8% productivity growth</a:t>
            </a:r>
          </a:p>
        </p:txBody>
      </p:sp>
      <p:pic>
        <p:nvPicPr>
          <p:cNvPr id="4" name="Picture 3" descr="A graph of growth and age&#10;&#10;AI-generated content may be incorrect.">
            <a:extLst>
              <a:ext uri="{FF2B5EF4-FFF2-40B4-BE49-F238E27FC236}">
                <a16:creationId xmlns:a16="http://schemas.microsoft.com/office/drawing/2014/main" id="{97C383ED-FD62-E008-0612-78B20F9C75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6859" y="2335077"/>
            <a:ext cx="3574077" cy="3721877"/>
          </a:xfrm>
          <a:prstGeom prst="rect">
            <a:avLst/>
          </a:prstGeom>
        </p:spPr>
      </p:pic>
      <p:pic>
        <p:nvPicPr>
          <p:cNvPr id="8" name="Picture 7" descr="A graph with numbers and lines&#10;&#10;AI-generated content may be incorrect.">
            <a:extLst>
              <a:ext uri="{FF2B5EF4-FFF2-40B4-BE49-F238E27FC236}">
                <a16:creationId xmlns:a16="http://schemas.microsoft.com/office/drawing/2014/main" id="{D84BFDB1-F28C-7C98-0A46-A4EEC5C8D03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59461" y="2380704"/>
            <a:ext cx="3780435" cy="3936769"/>
          </a:xfrm>
          <a:prstGeom prst="rect">
            <a:avLst/>
          </a:prstGeom>
        </p:spPr>
      </p:pic>
    </p:spTree>
    <p:extLst>
      <p:ext uri="{BB962C8B-B14F-4D97-AF65-F5344CB8AC3E}">
        <p14:creationId xmlns:p14="http://schemas.microsoft.com/office/powerpoint/2010/main" val="1473045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27726-73C1-23A6-E9AF-98A6B69817F6}"/>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0A2E8F1E-1842-F77F-7760-528C222ABB8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18C7C9D0-5161-7D4C-33A3-CE855AE9A404}"/>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E5EC533-C0E2-9187-4435-80C709F3E0C9}"/>
              </a:ext>
            </a:extLst>
          </p:cNvPr>
          <p:cNvSpPr>
            <a:spLocks noGrp="1"/>
          </p:cNvSpPr>
          <p:nvPr>
            <p:ph type="sldNum" sz="quarter" idx="10"/>
          </p:nvPr>
        </p:nvSpPr>
        <p:spPr/>
        <p:txBody>
          <a:bodyPr/>
          <a:lstStyle/>
          <a:p>
            <a:fld id="{4F9AC08D-23A9-440E-BCB9-AA1E9877CC38}" type="slidenum">
              <a:rPr lang="en-US" smtClean="0"/>
              <a:pPr/>
              <a:t>26</a:t>
            </a:fld>
            <a:endParaRPr lang="en-US"/>
          </a:p>
        </p:txBody>
      </p:sp>
      <p:sp>
        <p:nvSpPr>
          <p:cNvPr id="63" name="Title 62">
            <a:extLst>
              <a:ext uri="{FF2B5EF4-FFF2-40B4-BE49-F238E27FC236}">
                <a16:creationId xmlns:a16="http://schemas.microsoft.com/office/drawing/2014/main" id="{38655878-27CA-162E-6EEC-ABD999953DDB}"/>
              </a:ext>
            </a:extLst>
          </p:cNvPr>
          <p:cNvSpPr>
            <a:spLocks noGrp="1"/>
          </p:cNvSpPr>
          <p:nvPr>
            <p:ph type="title"/>
          </p:nvPr>
        </p:nvSpPr>
        <p:spPr/>
        <p:txBody>
          <a:bodyPr/>
          <a:lstStyle/>
          <a:p>
            <a:r>
              <a:rPr lang="en-AU" dirty="0"/>
              <a:t>In-kind supports</a:t>
            </a:r>
          </a:p>
        </p:txBody>
      </p:sp>
      <p:cxnSp>
        <p:nvCxnSpPr>
          <p:cNvPr id="5" name="Straight Connector 4">
            <a:extLst>
              <a:ext uri="{FF2B5EF4-FFF2-40B4-BE49-F238E27FC236}">
                <a16:creationId xmlns:a16="http://schemas.microsoft.com/office/drawing/2014/main" id="{9A1E894B-D93C-6C41-A03D-036249D15A15}"/>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7FAD406B-C94B-2FB3-7AF4-AFC8A8AF5CC9}"/>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2AFF9456-EA4C-F8A9-818B-F57423635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267EEED6-E4D3-59A2-DA29-82DCE70D243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D61AB60D-4D62-120E-4CD6-A6F368AE98AA}"/>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A6F2329C-F9A2-6667-6D1D-F67D25BEF11E}"/>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21289D85-B1ED-0C6D-C794-56F19DBE67DB}"/>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8BB3EABF-3491-D873-09B0-B69CE4F47F9B}"/>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833AFD69-F09C-D70F-938F-D1857CDE5156}"/>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A2F6DFE4-8CD3-0614-798D-5681318357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45EC5151-198D-5407-AAFA-FE5308EB5A3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2F84B20-7489-8A02-C1D0-29B58100EC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71C231DC-8B91-AE59-15C8-094BCA17080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8DA34061-8400-384A-0F29-320060DDC37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A2E0D38C-58BB-5077-A186-22301FB7F78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B868B2D4-57EB-E9BD-7C51-45D0D43BB12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F54D6EBA-8FF2-24D2-C8A6-B7AA3AD38619}"/>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In-kind spending rising</a:t>
            </a:r>
          </a:p>
        </p:txBody>
      </p:sp>
      <p:sp>
        <p:nvSpPr>
          <p:cNvPr id="50" name="Text Placeholder 89">
            <a:extLst>
              <a:ext uri="{FF2B5EF4-FFF2-40B4-BE49-F238E27FC236}">
                <a16:creationId xmlns:a16="http://schemas.microsoft.com/office/drawing/2014/main" id="{B0A4BF51-A78D-8B40-FE91-702DE95A311C}"/>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In-kind spending less progressive</a:t>
            </a:r>
          </a:p>
        </p:txBody>
      </p:sp>
      <p:pic>
        <p:nvPicPr>
          <p:cNvPr id="4" name="Graphic 3">
            <a:extLst>
              <a:ext uri="{FF2B5EF4-FFF2-40B4-BE49-F238E27FC236}">
                <a16:creationId xmlns:a16="http://schemas.microsoft.com/office/drawing/2014/main" id="{938E1D91-5F4E-8772-C88D-C7B77BB178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804" y="2114059"/>
            <a:ext cx="4714875" cy="3667125"/>
          </a:xfrm>
          <a:prstGeom prst="rect">
            <a:avLst/>
          </a:prstGeom>
        </p:spPr>
      </p:pic>
      <p:pic>
        <p:nvPicPr>
          <p:cNvPr id="8" name="Graphic 7">
            <a:extLst>
              <a:ext uri="{FF2B5EF4-FFF2-40B4-BE49-F238E27FC236}">
                <a16:creationId xmlns:a16="http://schemas.microsoft.com/office/drawing/2014/main" id="{5E5FDAD9-C1D2-3316-AB74-921AB7D10C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96805" y="2158010"/>
            <a:ext cx="4067175" cy="3790950"/>
          </a:xfrm>
          <a:prstGeom prst="rect">
            <a:avLst/>
          </a:prstGeom>
        </p:spPr>
      </p:pic>
    </p:spTree>
    <p:extLst>
      <p:ext uri="{BB962C8B-B14F-4D97-AF65-F5344CB8AC3E}">
        <p14:creationId xmlns:p14="http://schemas.microsoft.com/office/powerpoint/2010/main" val="2814235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AFA8A-706A-912A-5490-736DA3B5AD3B}"/>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543BAB46-1112-8984-5BC8-9124F95B7283}"/>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D2E36D12-9D9B-B23E-708D-4467504B7A0B}"/>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812B8EA5-D7BB-6059-E23B-0E855F022CE8}"/>
              </a:ext>
            </a:extLst>
          </p:cNvPr>
          <p:cNvSpPr>
            <a:spLocks noGrp="1"/>
          </p:cNvSpPr>
          <p:nvPr>
            <p:ph type="sldNum" sz="quarter" idx="10"/>
          </p:nvPr>
        </p:nvSpPr>
        <p:spPr/>
        <p:txBody>
          <a:bodyPr/>
          <a:lstStyle/>
          <a:p>
            <a:fld id="{4F9AC08D-23A9-440E-BCB9-AA1E9877CC38}" type="slidenum">
              <a:rPr lang="en-US" smtClean="0"/>
              <a:pPr/>
              <a:t>27</a:t>
            </a:fld>
            <a:endParaRPr lang="en-US"/>
          </a:p>
        </p:txBody>
      </p:sp>
      <p:sp>
        <p:nvSpPr>
          <p:cNvPr id="63" name="Title 62">
            <a:extLst>
              <a:ext uri="{FF2B5EF4-FFF2-40B4-BE49-F238E27FC236}">
                <a16:creationId xmlns:a16="http://schemas.microsoft.com/office/drawing/2014/main" id="{D7991A13-F989-1404-7E9E-FC1442DBFF90}"/>
              </a:ext>
            </a:extLst>
          </p:cNvPr>
          <p:cNvSpPr>
            <a:spLocks noGrp="1"/>
          </p:cNvSpPr>
          <p:nvPr>
            <p:ph type="title"/>
          </p:nvPr>
        </p:nvSpPr>
        <p:spPr/>
        <p:txBody>
          <a:bodyPr/>
          <a:lstStyle/>
          <a:p>
            <a:r>
              <a:rPr lang="en-AU" dirty="0"/>
              <a:t>Health spending</a:t>
            </a:r>
          </a:p>
        </p:txBody>
      </p:sp>
      <p:cxnSp>
        <p:nvCxnSpPr>
          <p:cNvPr id="5" name="Straight Connector 4">
            <a:extLst>
              <a:ext uri="{FF2B5EF4-FFF2-40B4-BE49-F238E27FC236}">
                <a16:creationId xmlns:a16="http://schemas.microsoft.com/office/drawing/2014/main" id="{11488ED6-DC45-F615-584E-ACE1C7128522}"/>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625482FA-340A-1E47-0638-D7E3A79AEB1D}"/>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2266958B-685D-9A4A-C8D4-D55A322AE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DEF09040-22B4-0B7F-EB26-0BD96CA02281}"/>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D16B42B6-836E-4A85-8B3B-5945B0E9E7CA}"/>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E565E59F-90F8-3858-2F41-A9CED2FFDE58}"/>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33A39C18-C165-E94F-315E-D9F5E0DE7997}"/>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D5A881D5-B169-2520-0BB3-403520B7324F}"/>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6F316DD-0AE5-5A6D-DADB-7FC8C65F42A2}"/>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14AADAF6-44D0-BA8B-66A9-1BA1524F60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6C4AFF95-C927-E4EC-FEF3-1261C9F961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4060275C-AB24-3CD6-1027-6269414AE35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C17DBB9F-B28B-A712-7D5E-CBD6E9F3C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7C6EAD27-F06C-ACC8-1C30-AAC369288E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FDB1D613-6236-9BE6-5608-0B62465616F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098991EB-6260-AF9B-78E9-5F3D575B7A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31F7E3E4-7E07-1835-1635-B97243DC4E73}"/>
              </a:ext>
            </a:extLst>
          </p:cNvPr>
          <p:cNvSpPr txBox="1">
            <a:spLocks/>
          </p:cNvSpPr>
          <p:nvPr/>
        </p:nvSpPr>
        <p:spPr>
          <a:xfrm>
            <a:off x="838313" y="1584585"/>
            <a:ext cx="448598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Health spending has risen per person</a:t>
            </a:r>
          </a:p>
        </p:txBody>
      </p:sp>
      <p:sp>
        <p:nvSpPr>
          <p:cNvPr id="50" name="Text Placeholder 89">
            <a:extLst>
              <a:ext uri="{FF2B5EF4-FFF2-40B4-BE49-F238E27FC236}">
                <a16:creationId xmlns:a16="http://schemas.microsoft.com/office/drawing/2014/main" id="{F985546B-325F-3F17-BC10-4C9497729721}"/>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But roughly in line with “benchmarks”</a:t>
            </a:r>
          </a:p>
        </p:txBody>
      </p:sp>
      <p:pic>
        <p:nvPicPr>
          <p:cNvPr id="4" name="Graphic 3">
            <a:extLst>
              <a:ext uri="{FF2B5EF4-FFF2-40B4-BE49-F238E27FC236}">
                <a16:creationId xmlns:a16="http://schemas.microsoft.com/office/drawing/2014/main" id="{0FD74C15-282C-AECA-F8BF-C95B64021E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188" y="2484647"/>
            <a:ext cx="4839079" cy="2967877"/>
          </a:xfrm>
          <a:prstGeom prst="rect">
            <a:avLst/>
          </a:prstGeom>
        </p:spPr>
      </p:pic>
      <p:pic>
        <p:nvPicPr>
          <p:cNvPr id="9" name="Graphic 8">
            <a:extLst>
              <a:ext uri="{FF2B5EF4-FFF2-40B4-BE49-F238E27FC236}">
                <a16:creationId xmlns:a16="http://schemas.microsoft.com/office/drawing/2014/main" id="{D3EE6FC2-E599-2F2D-00EE-327DEE0007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375" y="2329642"/>
            <a:ext cx="5038725" cy="3429000"/>
          </a:xfrm>
          <a:prstGeom prst="rect">
            <a:avLst/>
          </a:prstGeom>
        </p:spPr>
      </p:pic>
    </p:spTree>
    <p:extLst>
      <p:ext uri="{BB962C8B-B14F-4D97-AF65-F5344CB8AC3E}">
        <p14:creationId xmlns:p14="http://schemas.microsoft.com/office/powerpoint/2010/main" val="231327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8A1B7-F23C-14D5-651F-95D089317550}"/>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F774B250-B022-5025-620F-1C8B5BC14070}"/>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3BAB46-1112-8984-5BC8-9124F95B728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A188B576-C95D-01F2-EDFA-5D4015586F8F}"/>
              </a:ext>
            </a:extLst>
          </p:cNvPr>
          <p:cNvSpPr>
            <a:spLocks noGrp="1"/>
          </p:cNvSpPr>
          <p:nvPr>
            <p:ph type="sldNum" sz="quarter" idx="10"/>
          </p:nvPr>
        </p:nvSpPr>
        <p:spPr/>
        <p:txBody>
          <a:bodyPr/>
          <a:lstStyle/>
          <a:p>
            <a:fld id="{4F9AC08D-23A9-440E-BCB9-AA1E9877CC38}" type="slidenum">
              <a:rPr lang="en-US" smtClean="0"/>
              <a:pPr/>
              <a:t>28</a:t>
            </a:fld>
            <a:endParaRPr lang="en-US"/>
          </a:p>
        </p:txBody>
      </p:sp>
      <p:sp>
        <p:nvSpPr>
          <p:cNvPr id="63" name="Title 62">
            <a:extLst>
              <a:ext uri="{FF2B5EF4-FFF2-40B4-BE49-F238E27FC236}">
                <a16:creationId xmlns:a16="http://schemas.microsoft.com/office/drawing/2014/main" id="{30848EED-702B-2AC8-DD9E-6737B1342618}"/>
              </a:ext>
            </a:extLst>
          </p:cNvPr>
          <p:cNvSpPr>
            <a:spLocks noGrp="1"/>
          </p:cNvSpPr>
          <p:nvPr>
            <p:ph type="title"/>
          </p:nvPr>
        </p:nvSpPr>
        <p:spPr/>
        <p:txBody>
          <a:bodyPr/>
          <a:lstStyle/>
          <a:p>
            <a:r>
              <a:rPr lang="en-AU" dirty="0"/>
              <a:t>Education spending</a:t>
            </a:r>
          </a:p>
        </p:txBody>
      </p:sp>
      <p:cxnSp>
        <p:nvCxnSpPr>
          <p:cNvPr id="5" name="Straight Connector 4">
            <a:extLst>
              <a:ext uri="{FF2B5EF4-FFF2-40B4-BE49-F238E27FC236}">
                <a16:creationId xmlns:a16="http://schemas.microsoft.com/office/drawing/2014/main" id="{E8BEC797-F7C0-1C28-2631-26A9F5FB3A7C}"/>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94653976-3483-556E-F3D6-6823B4C834DE}"/>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8ECE60E0-10B9-CDB3-C27B-B44863969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ECD7953C-0DEF-B6CD-0B85-342F458B5AD1}"/>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89954BBC-3B67-54D1-FBA8-957DC9A450B2}"/>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648AB385-F778-74BC-5BB9-4DE5648E21F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C90BDF4F-2083-89C7-0E51-8A713E10C7D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C42289D-F078-1E9D-4B05-99C7AB827C88}"/>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3F05EE21-E4CF-E0D3-9D53-783C4A5F9AD7}"/>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29E18D7F-70BE-3DA3-A1AE-B56A1474B7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EAE5240B-BB04-D535-C51F-21463385C6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2229C717-F261-266A-FD59-4855799D26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896A3796-0BBD-1226-908D-50258BC473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C32AA766-3B57-B675-E224-5993C8C716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2F738B0B-2CF7-A1AB-80F3-EC52BFC148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7ED32436-90E1-17F1-AD36-E5D26774B6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809096E1-AD05-FEDA-51C5-7DCA12EAE64E}"/>
              </a:ext>
            </a:extLst>
          </p:cNvPr>
          <p:cNvSpPr txBox="1">
            <a:spLocks/>
          </p:cNvSpPr>
          <p:nvPr/>
        </p:nvSpPr>
        <p:spPr>
          <a:xfrm>
            <a:off x="838313" y="1584585"/>
            <a:ext cx="448598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Education spending has exceeded benchmarks</a:t>
            </a:r>
          </a:p>
        </p:txBody>
      </p:sp>
      <p:sp>
        <p:nvSpPr>
          <p:cNvPr id="50" name="Text Placeholder 89">
            <a:extLst>
              <a:ext uri="{FF2B5EF4-FFF2-40B4-BE49-F238E27FC236}">
                <a16:creationId xmlns:a16="http://schemas.microsoft.com/office/drawing/2014/main" id="{2888F04A-7CC0-357E-FDBE-60656D47BD9C}"/>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School expenditure and PISA scores</a:t>
            </a:r>
          </a:p>
        </p:txBody>
      </p:sp>
      <p:pic>
        <p:nvPicPr>
          <p:cNvPr id="8" name="Graphic 7">
            <a:extLst>
              <a:ext uri="{FF2B5EF4-FFF2-40B4-BE49-F238E27FC236}">
                <a16:creationId xmlns:a16="http://schemas.microsoft.com/office/drawing/2014/main" id="{E891A526-F5D0-89FA-D4A0-C12FBDBA70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465" y="2523285"/>
            <a:ext cx="5423688" cy="3326426"/>
          </a:xfrm>
          <a:prstGeom prst="rect">
            <a:avLst/>
          </a:prstGeom>
        </p:spPr>
      </p:pic>
      <p:pic>
        <p:nvPicPr>
          <p:cNvPr id="10" name="Graphic 9">
            <a:extLst>
              <a:ext uri="{FF2B5EF4-FFF2-40B4-BE49-F238E27FC236}">
                <a16:creationId xmlns:a16="http://schemas.microsoft.com/office/drawing/2014/main" id="{BE93082D-430C-0BB0-1A16-9E30D6C722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7196" y="2210629"/>
            <a:ext cx="4581202" cy="3729746"/>
          </a:xfrm>
          <a:prstGeom prst="rect">
            <a:avLst/>
          </a:prstGeom>
        </p:spPr>
      </p:pic>
    </p:spTree>
    <p:extLst>
      <p:ext uri="{BB962C8B-B14F-4D97-AF65-F5344CB8AC3E}">
        <p14:creationId xmlns:p14="http://schemas.microsoft.com/office/powerpoint/2010/main" val="366483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A455E-AA20-A859-F64A-91EB02E5BA7E}"/>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29CA4ED7-2C23-7DE1-D171-66BF4ED07F14}"/>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12032F-C466-D159-520A-8C6EB0C27E5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38978D9-2B09-19F7-D5F0-81804AB0AFE0}"/>
              </a:ext>
            </a:extLst>
          </p:cNvPr>
          <p:cNvSpPr>
            <a:spLocks noGrp="1"/>
          </p:cNvSpPr>
          <p:nvPr>
            <p:ph type="sldNum" sz="quarter" idx="10"/>
          </p:nvPr>
        </p:nvSpPr>
        <p:spPr/>
        <p:txBody>
          <a:bodyPr/>
          <a:lstStyle/>
          <a:p>
            <a:fld id="{4F9AC08D-23A9-440E-BCB9-AA1E9877CC38}" type="slidenum">
              <a:rPr lang="en-US" smtClean="0"/>
              <a:pPr/>
              <a:t>29</a:t>
            </a:fld>
            <a:endParaRPr lang="en-US"/>
          </a:p>
        </p:txBody>
      </p:sp>
      <p:sp>
        <p:nvSpPr>
          <p:cNvPr id="63" name="Title 62">
            <a:extLst>
              <a:ext uri="{FF2B5EF4-FFF2-40B4-BE49-F238E27FC236}">
                <a16:creationId xmlns:a16="http://schemas.microsoft.com/office/drawing/2014/main" id="{75B6D24B-E4C1-93CB-3289-C820E4D16EBE}"/>
              </a:ext>
            </a:extLst>
          </p:cNvPr>
          <p:cNvSpPr>
            <a:spLocks noGrp="1"/>
          </p:cNvSpPr>
          <p:nvPr>
            <p:ph type="title"/>
          </p:nvPr>
        </p:nvSpPr>
        <p:spPr/>
        <p:txBody>
          <a:bodyPr/>
          <a:lstStyle/>
          <a:p>
            <a:r>
              <a:rPr lang="en-AU" dirty="0"/>
              <a:t>CGT discount</a:t>
            </a:r>
          </a:p>
        </p:txBody>
      </p:sp>
      <p:cxnSp>
        <p:nvCxnSpPr>
          <p:cNvPr id="5" name="Straight Connector 4">
            <a:extLst>
              <a:ext uri="{FF2B5EF4-FFF2-40B4-BE49-F238E27FC236}">
                <a16:creationId xmlns:a16="http://schemas.microsoft.com/office/drawing/2014/main" id="{723F2C44-A1DB-B0CF-1694-3AF04B0AAA70}"/>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9E2744EE-4962-4908-1FF8-3BD840D96DD9}"/>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F8002CB1-06D3-39FF-4580-F2619B4C3D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4C50CC06-F056-7544-1EB4-4F273FB60A45}"/>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1572D60A-0395-8064-3564-89E2575EBD0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4BF18A4C-120A-CB6D-5868-FDAF6B9CD68D}"/>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610832F0-78CA-5256-8393-5A292D4BF834}"/>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5E29A443-1DB8-8EE2-61ED-5BF43CA7F0E4}"/>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61292301-6C84-4506-AB6A-46E3B36763C7}"/>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6D157B7F-4E2D-9E37-BC3C-A29DFAFAD0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D78CE6B8-1B64-22E2-5665-FEE04EEF078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25D968F2-CD60-BA50-02AA-D468DCEFB86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2A7C98C8-F938-C0E0-DB44-375B69EE501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4D22BFE7-1CCA-A8BF-E38E-7C5B9B28BB5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5C7E35A0-E016-ABAD-BAE9-1A63954024A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A8DE5660-8695-0FED-806D-86359E2A5CA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2333DD6C-82DA-7879-59AB-37C585C93A92}"/>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FY22 tax rates</a:t>
            </a:r>
          </a:p>
        </p:txBody>
      </p:sp>
      <p:sp>
        <p:nvSpPr>
          <p:cNvPr id="50" name="Text Placeholder 89">
            <a:extLst>
              <a:ext uri="{FF2B5EF4-FFF2-40B4-BE49-F238E27FC236}">
                <a16:creationId xmlns:a16="http://schemas.microsoft.com/office/drawing/2014/main" id="{63C4322F-2DEF-D51D-5FC7-61ECA3A70D41}"/>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Ten-year tax rates</a:t>
            </a:r>
          </a:p>
        </p:txBody>
      </p:sp>
      <p:pic>
        <p:nvPicPr>
          <p:cNvPr id="4" name="Graphic 3">
            <a:extLst>
              <a:ext uri="{FF2B5EF4-FFF2-40B4-BE49-F238E27FC236}">
                <a16:creationId xmlns:a16="http://schemas.microsoft.com/office/drawing/2014/main" id="{EC4E6934-FF7D-76C8-8ACA-140048DAA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7296" y="2305598"/>
            <a:ext cx="4258777" cy="3538984"/>
          </a:xfrm>
          <a:prstGeom prst="rect">
            <a:avLst/>
          </a:prstGeom>
        </p:spPr>
      </p:pic>
      <p:pic>
        <p:nvPicPr>
          <p:cNvPr id="9" name="Graphic 8">
            <a:extLst>
              <a:ext uri="{FF2B5EF4-FFF2-40B4-BE49-F238E27FC236}">
                <a16:creationId xmlns:a16="http://schemas.microsoft.com/office/drawing/2014/main" id="{A236091B-4F96-54B3-82A0-32CCF4D10B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6454" y="2405993"/>
            <a:ext cx="3795440" cy="3613687"/>
          </a:xfrm>
          <a:prstGeom prst="rect">
            <a:avLst/>
          </a:prstGeom>
        </p:spPr>
      </p:pic>
    </p:spTree>
    <p:extLst>
      <p:ext uri="{BB962C8B-B14F-4D97-AF65-F5344CB8AC3E}">
        <p14:creationId xmlns:p14="http://schemas.microsoft.com/office/powerpoint/2010/main" val="24438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F619C-01FA-0072-85AB-D70AE6968BED}"/>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25FD727-5371-2E23-28C6-7F71DB30DBED}"/>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0E001E93-A852-3916-0167-EDA7C34BA14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EEA1CEE-A230-5A46-D8E8-18C0DA17417A}"/>
              </a:ext>
            </a:extLst>
          </p:cNvPr>
          <p:cNvSpPr>
            <a:spLocks noGrp="1"/>
          </p:cNvSpPr>
          <p:nvPr>
            <p:ph type="sldNum" sz="quarter" idx="10"/>
          </p:nvPr>
        </p:nvSpPr>
        <p:spPr/>
        <p:txBody>
          <a:bodyPr/>
          <a:lstStyle/>
          <a:p>
            <a:fld id="{4F9AC08D-23A9-440E-BCB9-AA1E9877CC38}" type="slidenum">
              <a:rPr lang="en-US" smtClean="0"/>
              <a:pPr/>
              <a:t>3</a:t>
            </a:fld>
            <a:endParaRPr lang="en-US"/>
          </a:p>
        </p:txBody>
      </p:sp>
      <p:sp>
        <p:nvSpPr>
          <p:cNvPr id="63" name="Title 62">
            <a:extLst>
              <a:ext uri="{FF2B5EF4-FFF2-40B4-BE49-F238E27FC236}">
                <a16:creationId xmlns:a16="http://schemas.microsoft.com/office/drawing/2014/main" id="{7FA31857-CDCA-3B1C-AFA1-CEF7A7383DB2}"/>
              </a:ext>
            </a:extLst>
          </p:cNvPr>
          <p:cNvSpPr>
            <a:spLocks noGrp="1"/>
          </p:cNvSpPr>
          <p:nvPr>
            <p:ph type="title"/>
          </p:nvPr>
        </p:nvSpPr>
        <p:spPr/>
        <p:txBody>
          <a:bodyPr/>
          <a:lstStyle/>
          <a:p>
            <a:pPr lvl="0"/>
            <a:r>
              <a:rPr lang="en-AU" dirty="0"/>
              <a:t>Australia is at risk of losing its status as a low debt economy </a:t>
            </a:r>
          </a:p>
        </p:txBody>
      </p:sp>
      <p:pic>
        <p:nvPicPr>
          <p:cNvPr id="22" name="Graphic 21" descr="Fast Forward with solid fill">
            <a:extLst>
              <a:ext uri="{FF2B5EF4-FFF2-40B4-BE49-F238E27FC236}">
                <a16:creationId xmlns:a16="http://schemas.microsoft.com/office/drawing/2014/main" id="{CB70F080-1806-9D5D-75EA-A244C35F80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AC8A2179-A479-7DFA-9FAC-615DF2E88E0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2EA56316-9A20-1899-1E78-1938EC755133}"/>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C13C1CF2-F99C-5836-9A7B-2558F92F8EB4}"/>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8D0E9582-E4FF-8B29-829D-B3EE991B3731}"/>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660E6972-1D9A-72D4-A899-6D99791FE16E}"/>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C31F7E6B-9A2B-657D-9160-91E3D1B6B639}"/>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9022C3F-F56F-1FC1-E92F-92B3356AB5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F65BCA98-7857-6E25-85A6-4E62D8B7011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52DEE7E0-6C61-51A0-5A73-C9A6743D8E2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CC9FD6D3-5724-C578-F4FF-8EABFC6FF03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31E79022-947C-5629-6685-005F43E6C8A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C5599392-DB3B-1BAB-07C1-0F3F5778BE3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B0F89345-ABBA-B7ED-6CD8-B876103475B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3" name="TextBox 2">
            <a:extLst>
              <a:ext uri="{FF2B5EF4-FFF2-40B4-BE49-F238E27FC236}">
                <a16:creationId xmlns:a16="http://schemas.microsoft.com/office/drawing/2014/main" id="{9DB63F50-D70B-26FC-A3CC-6B70DAC99D23}"/>
              </a:ext>
            </a:extLst>
          </p:cNvPr>
          <p:cNvSpPr txBox="1"/>
          <p:nvPr/>
        </p:nvSpPr>
        <p:spPr>
          <a:xfrm>
            <a:off x="7039217" y="2054795"/>
            <a:ext cx="723275" cy="369332"/>
          </a:xfrm>
          <a:prstGeom prst="rect">
            <a:avLst/>
          </a:prstGeom>
          <a:noFill/>
        </p:spPr>
        <p:txBody>
          <a:bodyPr wrap="none" rtlCol="0">
            <a:spAutoFit/>
          </a:bodyPr>
          <a:lstStyle/>
          <a:p>
            <a:r>
              <a:rPr lang="en-US" dirty="0"/>
              <a:t>XXXX</a:t>
            </a:r>
            <a:endParaRPr lang="en-NZ" dirty="0"/>
          </a:p>
        </p:txBody>
      </p:sp>
      <p:sp>
        <p:nvSpPr>
          <p:cNvPr id="10" name="TextBox 9">
            <a:extLst>
              <a:ext uri="{FF2B5EF4-FFF2-40B4-BE49-F238E27FC236}">
                <a16:creationId xmlns:a16="http://schemas.microsoft.com/office/drawing/2014/main" id="{6E034BE0-600F-E02E-C28D-9A452F1B0CBD}"/>
              </a:ext>
            </a:extLst>
          </p:cNvPr>
          <p:cNvSpPr txBox="1"/>
          <p:nvPr/>
        </p:nvSpPr>
        <p:spPr>
          <a:xfrm>
            <a:off x="468630" y="996756"/>
            <a:ext cx="8952862" cy="671915"/>
          </a:xfrm>
          <a:prstGeom prst="rect">
            <a:avLst/>
          </a:prstGeom>
          <a:noFill/>
        </p:spPr>
        <p:txBody>
          <a:bodyPr wrap="square">
            <a:spAutoFit/>
          </a:bodyPr>
          <a:lstStyle/>
          <a:p>
            <a:pPr marL="0" marR="0">
              <a:lnSpc>
                <a:spcPct val="107000"/>
              </a:lnSpc>
              <a:spcAft>
                <a:spcPts val="800"/>
              </a:spcAft>
              <a:buNone/>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Between 2007 and 2016, Australia’s gross public debt (as a share of GDP) was among the lowest in the OECD. Today we are middle of the pack ranking 18</a:t>
            </a:r>
            <a:r>
              <a:rPr lang="en-AU" sz="1800" kern="1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lowest out of 42 countries. </a:t>
            </a:r>
          </a:p>
        </p:txBody>
      </p:sp>
      <p:pic>
        <p:nvPicPr>
          <p:cNvPr id="12" name="Picture 11" descr="A graph of a number of countries/regions&#10;&#10;AI-generated content may be incorrect.">
            <a:extLst>
              <a:ext uri="{FF2B5EF4-FFF2-40B4-BE49-F238E27FC236}">
                <a16:creationId xmlns:a16="http://schemas.microsoft.com/office/drawing/2014/main" id="{623D64B8-9224-EAE6-CCED-43351B608A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0767" y="2025225"/>
            <a:ext cx="4920459" cy="4341581"/>
          </a:xfrm>
          <a:prstGeom prst="rect">
            <a:avLst/>
          </a:prstGeom>
        </p:spPr>
      </p:pic>
    </p:spTree>
    <p:extLst>
      <p:ext uri="{BB962C8B-B14F-4D97-AF65-F5344CB8AC3E}">
        <p14:creationId xmlns:p14="http://schemas.microsoft.com/office/powerpoint/2010/main" val="1334330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83D65-9A4C-6B66-0584-CA583151D918}"/>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D2E36D12-9D9B-B23E-708D-4467504B7A0B}"/>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29CA4ED7-2C23-7DE1-D171-66BF4ED07F14}"/>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644F187-B305-C2C3-DAA3-F753B51DA105}"/>
              </a:ext>
            </a:extLst>
          </p:cNvPr>
          <p:cNvSpPr>
            <a:spLocks noGrp="1"/>
          </p:cNvSpPr>
          <p:nvPr>
            <p:ph type="sldNum" sz="quarter" idx="10"/>
          </p:nvPr>
        </p:nvSpPr>
        <p:spPr/>
        <p:txBody>
          <a:bodyPr/>
          <a:lstStyle/>
          <a:p>
            <a:fld id="{4F9AC08D-23A9-440E-BCB9-AA1E9877CC38}" type="slidenum">
              <a:rPr lang="en-US" smtClean="0"/>
              <a:pPr/>
              <a:t>30</a:t>
            </a:fld>
            <a:endParaRPr lang="en-US"/>
          </a:p>
        </p:txBody>
      </p:sp>
      <p:sp>
        <p:nvSpPr>
          <p:cNvPr id="63" name="Title 62">
            <a:extLst>
              <a:ext uri="{FF2B5EF4-FFF2-40B4-BE49-F238E27FC236}">
                <a16:creationId xmlns:a16="http://schemas.microsoft.com/office/drawing/2014/main" id="{58C78B6E-27B1-B5FC-F058-AD516B970F21}"/>
              </a:ext>
            </a:extLst>
          </p:cNvPr>
          <p:cNvSpPr>
            <a:spLocks noGrp="1"/>
          </p:cNvSpPr>
          <p:nvPr>
            <p:ph type="title"/>
          </p:nvPr>
        </p:nvSpPr>
        <p:spPr/>
        <p:txBody>
          <a:bodyPr/>
          <a:lstStyle/>
          <a:p>
            <a:r>
              <a:rPr lang="en-AU" dirty="0"/>
              <a:t>GST</a:t>
            </a:r>
          </a:p>
        </p:txBody>
      </p:sp>
      <p:cxnSp>
        <p:nvCxnSpPr>
          <p:cNvPr id="5" name="Straight Connector 4">
            <a:extLst>
              <a:ext uri="{FF2B5EF4-FFF2-40B4-BE49-F238E27FC236}">
                <a16:creationId xmlns:a16="http://schemas.microsoft.com/office/drawing/2014/main" id="{D2413490-B08E-D117-3CEC-A404685C87BA}"/>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B2E4CFA7-0520-3416-03FB-CE4764C775FF}"/>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E1C5F95C-27C6-A5AD-6B13-22E8858CA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78EDF119-31F2-BB9F-6BA3-52648D31EF0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90EA9334-AC49-1E47-52F2-83D6072A6369}"/>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BAC57E87-DF64-C52F-9D5B-4E1C414A9D7B}"/>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661B0879-1B08-570A-11BB-87B658A40554}"/>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B4FE3514-C047-E674-53F9-2B1D810ADD3A}"/>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8F35278-9C98-7F0F-04EB-97D3A35EA7AF}"/>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731757C-CED0-287A-F8B3-7AE7A47A0D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E513ECDF-FFD4-6B06-EF72-6AD9085C8AD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EC69B455-CBEF-5239-944D-813A4AFA329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1764E89A-0FF6-E9D0-28D4-26224CFF792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49577CA6-3DBF-B7F6-CF77-E0413AED02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22336D5A-8C1C-2CC3-11FF-3B7CFB84864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DBD46BC7-702F-3AC1-1F8E-B5AB17C8E6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E28F0874-23F8-029F-9192-06125338C199}"/>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XXX</a:t>
            </a:r>
          </a:p>
        </p:txBody>
      </p:sp>
      <p:sp>
        <p:nvSpPr>
          <p:cNvPr id="50" name="Text Placeholder 89">
            <a:extLst>
              <a:ext uri="{FF2B5EF4-FFF2-40B4-BE49-F238E27FC236}">
                <a16:creationId xmlns:a16="http://schemas.microsoft.com/office/drawing/2014/main" id="{849238F3-1637-DB3C-E401-42EE5DA977A7}"/>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XXX</a:t>
            </a:r>
          </a:p>
        </p:txBody>
      </p:sp>
      <p:pic>
        <p:nvPicPr>
          <p:cNvPr id="4" name="Picture 3" descr="A graph of a number of people&#10;&#10;AI-generated content may be incorrect.">
            <a:extLst>
              <a:ext uri="{FF2B5EF4-FFF2-40B4-BE49-F238E27FC236}">
                <a16:creationId xmlns:a16="http://schemas.microsoft.com/office/drawing/2014/main" id="{92A123EE-6EF5-EDAB-4EAF-1F6A1F9884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7572" y="2355085"/>
            <a:ext cx="3741793" cy="3643325"/>
          </a:xfrm>
          <a:prstGeom prst="rect">
            <a:avLst/>
          </a:prstGeom>
        </p:spPr>
      </p:pic>
      <p:pic>
        <p:nvPicPr>
          <p:cNvPr id="8" name="Graphic 7">
            <a:extLst>
              <a:ext uri="{FF2B5EF4-FFF2-40B4-BE49-F238E27FC236}">
                <a16:creationId xmlns:a16="http://schemas.microsoft.com/office/drawing/2014/main" id="{D6CADDBB-51FB-4308-BF0C-AF90D6D474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8024" y="2475629"/>
            <a:ext cx="3497407" cy="3339629"/>
          </a:xfrm>
          <a:prstGeom prst="rect">
            <a:avLst/>
          </a:prstGeom>
        </p:spPr>
      </p:pic>
    </p:spTree>
    <p:extLst>
      <p:ext uri="{BB962C8B-B14F-4D97-AF65-F5344CB8AC3E}">
        <p14:creationId xmlns:p14="http://schemas.microsoft.com/office/powerpoint/2010/main" val="403338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4C172-7F0E-7C79-4EAF-F4F6A29D3493}"/>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9A565BF3-AE8F-C23A-2A51-2B39975205D5}"/>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325FD727-5371-2E23-28C6-7F71DB30DBED}"/>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FFB84C9C-8FEB-E28C-3F29-8AA3DD0D2140}"/>
              </a:ext>
            </a:extLst>
          </p:cNvPr>
          <p:cNvSpPr>
            <a:spLocks noGrp="1"/>
          </p:cNvSpPr>
          <p:nvPr>
            <p:ph type="sldNum" sz="quarter" idx="10"/>
          </p:nvPr>
        </p:nvSpPr>
        <p:spPr/>
        <p:txBody>
          <a:bodyPr/>
          <a:lstStyle/>
          <a:p>
            <a:fld id="{4F9AC08D-23A9-440E-BCB9-AA1E9877CC38}" type="slidenum">
              <a:rPr lang="en-US" smtClean="0"/>
              <a:pPr/>
              <a:t>4</a:t>
            </a:fld>
            <a:endParaRPr lang="en-US"/>
          </a:p>
        </p:txBody>
      </p:sp>
      <p:sp>
        <p:nvSpPr>
          <p:cNvPr id="63" name="Title 62">
            <a:extLst>
              <a:ext uri="{FF2B5EF4-FFF2-40B4-BE49-F238E27FC236}">
                <a16:creationId xmlns:a16="http://schemas.microsoft.com/office/drawing/2014/main" id="{773C3EE1-4866-C657-973D-F6660866DE20}"/>
              </a:ext>
            </a:extLst>
          </p:cNvPr>
          <p:cNvSpPr>
            <a:spLocks noGrp="1"/>
          </p:cNvSpPr>
          <p:nvPr>
            <p:ph type="title"/>
          </p:nvPr>
        </p:nvSpPr>
        <p:spPr/>
        <p:txBody>
          <a:bodyPr/>
          <a:lstStyle/>
          <a:p>
            <a:pPr lvl="0"/>
            <a:r>
              <a:rPr lang="en-AU" dirty="0"/>
              <a:t>States matter for this trend</a:t>
            </a:r>
          </a:p>
        </p:txBody>
      </p:sp>
      <p:pic>
        <p:nvPicPr>
          <p:cNvPr id="22" name="Graphic 21" descr="Fast Forward with solid fill">
            <a:extLst>
              <a:ext uri="{FF2B5EF4-FFF2-40B4-BE49-F238E27FC236}">
                <a16:creationId xmlns:a16="http://schemas.microsoft.com/office/drawing/2014/main" id="{CB927A2F-4F67-3480-88FD-3A62742C4F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9A1D3EA3-3D22-0309-3123-F7E594B62A01}"/>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E8AE65E5-31CA-4A20-3610-213FC36A751F}"/>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8B03A0B8-E9E2-6C8A-1ED2-4155719AAED2}"/>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054800A9-A566-6A1E-1EEE-E8A67E40BB7E}"/>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dirty="0"/>
              <a:t>Lorem Ipsum</a:t>
            </a:r>
          </a:p>
        </p:txBody>
      </p:sp>
      <p:sp>
        <p:nvSpPr>
          <p:cNvPr id="32" name="SmartArt Placeholder 95">
            <a:extLst>
              <a:ext uri="{FF2B5EF4-FFF2-40B4-BE49-F238E27FC236}">
                <a16:creationId xmlns:a16="http://schemas.microsoft.com/office/drawing/2014/main" id="{6879A440-896A-781F-A3ED-707AC4C8DA1B}"/>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32169162-66DC-54FD-43E8-2AE4F63F30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7125D058-6959-0209-0CF4-DB76041370E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703F2CA6-E766-869C-4BA9-5EF4E14B8BF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FF1DA832-2EB4-B3E7-E1F1-1D2C9B6217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EAF64C27-9103-4884-26A1-01B790E7933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848297C5-C4F2-7E1D-742B-EDB46DC9F00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A00F735B-CE3D-B8A7-3041-9F4DED3648C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21240452-5187-309D-43FA-132792E0AEC8}"/>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AU" dirty="0">
                <a:latin typeface="Calibri" panose="020F0502020204030204" pitchFamily="34" charset="0"/>
                <a:ea typeface="Calibri" panose="020F0502020204030204" pitchFamily="34" charset="0"/>
                <a:cs typeface="Calibri" panose="020F0502020204030204" pitchFamily="34" charset="0"/>
              </a:rPr>
              <a:t>Since 2018 Federal net debt has risen from around 20 per cent of GDP to a projected 24 per cent in 2028. Over the same period, the states are projected to go from 2 per cent to around 14 per cent.</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graph of the government level&#10;&#10;AI-generated content may be incorrect.">
            <a:extLst>
              <a:ext uri="{FF2B5EF4-FFF2-40B4-BE49-F238E27FC236}">
                <a16:creationId xmlns:a16="http://schemas.microsoft.com/office/drawing/2014/main" id="{6C93C457-E9CC-9234-7558-DBE894F8FF0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165" y="1688577"/>
            <a:ext cx="4194941" cy="4589202"/>
          </a:xfrm>
          <a:prstGeom prst="rect">
            <a:avLst/>
          </a:prstGeom>
        </p:spPr>
      </p:pic>
      <p:sp>
        <p:nvSpPr>
          <p:cNvPr id="9" name="TextBox 8">
            <a:extLst>
              <a:ext uri="{FF2B5EF4-FFF2-40B4-BE49-F238E27FC236}">
                <a16:creationId xmlns:a16="http://schemas.microsoft.com/office/drawing/2014/main" id="{5FFBA492-718D-3C53-B3D4-DBF62EE768E3}"/>
              </a:ext>
            </a:extLst>
          </p:cNvPr>
          <p:cNvSpPr txBox="1"/>
          <p:nvPr/>
        </p:nvSpPr>
        <p:spPr>
          <a:xfrm>
            <a:off x="7762316" y="3400068"/>
            <a:ext cx="3153538" cy="369332"/>
          </a:xfrm>
          <a:prstGeom prst="rect">
            <a:avLst/>
          </a:prstGeom>
          <a:noFill/>
        </p:spPr>
        <p:txBody>
          <a:bodyPr wrap="square">
            <a:spAutoFit/>
          </a:bodyPr>
          <a:lstStyle/>
          <a:p>
            <a:r>
              <a:rPr lang="en-AU" dirty="0">
                <a:latin typeface="Calibri" panose="020F0502020204030204" pitchFamily="34" charset="0"/>
                <a:ea typeface="Calibri" panose="020F0502020204030204" pitchFamily="34" charset="0"/>
                <a:cs typeface="Calibri" panose="020F0502020204030204" pitchFamily="34" charset="0"/>
              </a:rPr>
              <a:t>Debt plot</a:t>
            </a:r>
            <a:endParaRPr lang="en-AU" dirty="0"/>
          </a:p>
        </p:txBody>
      </p:sp>
    </p:spTree>
    <p:extLst>
      <p:ext uri="{BB962C8B-B14F-4D97-AF65-F5344CB8AC3E}">
        <p14:creationId xmlns:p14="http://schemas.microsoft.com/office/powerpoint/2010/main" val="3805927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91D7F-5D4D-D13F-F5A2-583C21927678}"/>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DBF5DDC-E430-D209-B69A-D8412809DF22}"/>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9A565BF3-AE8F-C23A-2A51-2B39975205D5}"/>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D333CFEA-1AEA-BCEE-5405-54C2D430D5D7}"/>
              </a:ext>
            </a:extLst>
          </p:cNvPr>
          <p:cNvSpPr>
            <a:spLocks noGrp="1"/>
          </p:cNvSpPr>
          <p:nvPr>
            <p:ph type="sldNum" sz="quarter" idx="10"/>
          </p:nvPr>
        </p:nvSpPr>
        <p:spPr/>
        <p:txBody>
          <a:bodyPr/>
          <a:lstStyle/>
          <a:p>
            <a:fld id="{4F9AC08D-23A9-440E-BCB9-AA1E9877CC38}" type="slidenum">
              <a:rPr lang="en-US" smtClean="0"/>
              <a:pPr/>
              <a:t>5</a:t>
            </a:fld>
            <a:endParaRPr lang="en-US"/>
          </a:p>
        </p:txBody>
      </p:sp>
      <p:sp>
        <p:nvSpPr>
          <p:cNvPr id="63" name="Title 62">
            <a:extLst>
              <a:ext uri="{FF2B5EF4-FFF2-40B4-BE49-F238E27FC236}">
                <a16:creationId xmlns:a16="http://schemas.microsoft.com/office/drawing/2014/main" id="{8A4DE40B-5CB2-F116-E14A-F8FE6AF06BCB}"/>
              </a:ext>
            </a:extLst>
          </p:cNvPr>
          <p:cNvSpPr>
            <a:spLocks noGrp="1"/>
          </p:cNvSpPr>
          <p:nvPr>
            <p:ph type="title"/>
          </p:nvPr>
        </p:nvSpPr>
        <p:spPr/>
        <p:txBody>
          <a:bodyPr/>
          <a:lstStyle/>
          <a:p>
            <a:pPr lvl="0"/>
            <a:r>
              <a:rPr lang="en-AU" dirty="0"/>
              <a:t>Good times generating spending habits</a:t>
            </a:r>
          </a:p>
        </p:txBody>
      </p:sp>
      <p:pic>
        <p:nvPicPr>
          <p:cNvPr id="22" name="Graphic 21" descr="Fast Forward with solid fill">
            <a:extLst>
              <a:ext uri="{FF2B5EF4-FFF2-40B4-BE49-F238E27FC236}">
                <a16:creationId xmlns:a16="http://schemas.microsoft.com/office/drawing/2014/main" id="{78E054B3-152D-0359-1CD1-2F9075FEF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214DCF1F-3753-58DA-8DC5-BB8742257E5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FA3EB44C-C593-604F-D8CE-277F003C883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3E666441-CDC9-BF7F-4325-69BE719DFA06}"/>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B6229203-F0A6-199D-CCC6-0D3D25010CF7}"/>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F15A1E99-675C-3E89-BD90-82922379A0B0}"/>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D7A7FF6E-CED0-6DD4-B132-B4AC42073ACD}"/>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32926ADE-9407-F302-880F-32B6ABBAE0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AF2E9684-E47C-8E1F-B5C4-3EFEA40B055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610998A7-5CA3-8B68-CA9D-3AC0A11E16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E1AC4EB1-F288-4A21-E58A-244EC54328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EBBDBE10-3BA8-42CD-16F0-774241DC25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2AEE6AA2-04EC-D9E0-352F-4535F8D37B2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1A107DE2-C73C-79DD-6D4D-7683BD411E3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041F981D-4965-7483-7B5D-0CBABA1DB599}"/>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Between 2000 and 2011, government spending and GDP both grew by an average of 3.0 per cent per year. Since then, spending has continued to grow by 2.9 per cent but GDP only grew by 2.5 per cent. </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Graphic 6">
            <a:extLst>
              <a:ext uri="{FF2B5EF4-FFF2-40B4-BE49-F238E27FC236}">
                <a16:creationId xmlns:a16="http://schemas.microsoft.com/office/drawing/2014/main" id="{58D66DEA-97BB-73E5-A7CE-E769A13044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3270" y="2210788"/>
            <a:ext cx="4074475" cy="4040043"/>
          </a:xfrm>
          <a:prstGeom prst="rect">
            <a:avLst/>
          </a:prstGeom>
        </p:spPr>
      </p:pic>
      <p:pic>
        <p:nvPicPr>
          <p:cNvPr id="9" name="Graphic 8">
            <a:extLst>
              <a:ext uri="{FF2B5EF4-FFF2-40B4-BE49-F238E27FC236}">
                <a16:creationId xmlns:a16="http://schemas.microsoft.com/office/drawing/2014/main" id="{78417588-E087-CF22-8978-B33FE937AC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8830" y="2173769"/>
            <a:ext cx="3381375" cy="3943350"/>
          </a:xfrm>
          <a:prstGeom prst="rect">
            <a:avLst/>
          </a:prstGeom>
        </p:spPr>
      </p:pic>
    </p:spTree>
    <p:extLst>
      <p:ext uri="{BB962C8B-B14F-4D97-AF65-F5344CB8AC3E}">
        <p14:creationId xmlns:p14="http://schemas.microsoft.com/office/powerpoint/2010/main" val="392847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1B859-FE77-63D4-3C58-78E13419F4E6}"/>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4F56BC96-76F3-E972-C59F-D3BE88F623CE}"/>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BDBF5DDC-E430-D209-B69A-D8412809DF22}"/>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E8EE2E9-614C-06DF-EDFF-4EDCE06AC713}"/>
              </a:ext>
            </a:extLst>
          </p:cNvPr>
          <p:cNvSpPr>
            <a:spLocks noGrp="1"/>
          </p:cNvSpPr>
          <p:nvPr>
            <p:ph type="sldNum" sz="quarter" idx="10"/>
          </p:nvPr>
        </p:nvSpPr>
        <p:spPr/>
        <p:txBody>
          <a:bodyPr/>
          <a:lstStyle/>
          <a:p>
            <a:fld id="{4F9AC08D-23A9-440E-BCB9-AA1E9877CC38}" type="slidenum">
              <a:rPr lang="en-US" smtClean="0"/>
              <a:pPr/>
              <a:t>6</a:t>
            </a:fld>
            <a:endParaRPr lang="en-US"/>
          </a:p>
        </p:txBody>
      </p:sp>
      <p:sp>
        <p:nvSpPr>
          <p:cNvPr id="63" name="Title 62">
            <a:extLst>
              <a:ext uri="{FF2B5EF4-FFF2-40B4-BE49-F238E27FC236}">
                <a16:creationId xmlns:a16="http://schemas.microsoft.com/office/drawing/2014/main" id="{752C1B47-68C3-626C-1C1E-35ECF7E094E9}"/>
              </a:ext>
            </a:extLst>
          </p:cNvPr>
          <p:cNvSpPr>
            <a:spLocks noGrp="1"/>
          </p:cNvSpPr>
          <p:nvPr>
            <p:ph type="title"/>
          </p:nvPr>
        </p:nvSpPr>
        <p:spPr/>
        <p:txBody>
          <a:bodyPr/>
          <a:lstStyle/>
          <a:p>
            <a:pPr lvl="0"/>
            <a:r>
              <a:rPr lang="en-AU" dirty="0"/>
              <a:t>Spending drivers: ageing pressures and discretionary choices</a:t>
            </a:r>
          </a:p>
        </p:txBody>
      </p:sp>
      <p:pic>
        <p:nvPicPr>
          <p:cNvPr id="22" name="Graphic 21" descr="Fast Forward with solid fill">
            <a:extLst>
              <a:ext uri="{FF2B5EF4-FFF2-40B4-BE49-F238E27FC236}">
                <a16:creationId xmlns:a16="http://schemas.microsoft.com/office/drawing/2014/main" id="{3A31F01F-BCB7-F667-94A4-5968E253BB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3718E377-9B54-4E19-103E-2DFA80D0EE9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42247EDE-8167-7BBB-A538-7642FD128544}"/>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8B9286B1-FAD0-A58E-C08F-3AC8C9C0AC5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8E2E8B4A-CDA7-D6FD-6E3B-02BCE076DD94}"/>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4B079B6-1F3C-69F7-3DFB-D7B02F061702}"/>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345A451-CF94-76D0-C2B7-F18423953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AB6D1FF1-46D8-0377-C368-BFB99726463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D02CA54-2EF4-9501-76F2-C4EFE55362B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D38D368E-EAF3-3704-6BAC-49C4D46CE0E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91C4BD96-260C-1FAD-F1D1-AA531DA442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EEA4F2B0-C839-020B-C81E-80DD994D62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9E99F9D4-2057-FC44-ABA0-F6AE7CFC32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64D3CCF8-C329-8D6B-D259-3CDFC25ACA4A}"/>
              </a:ext>
            </a:extLst>
          </p:cNvPr>
          <p:cNvSpPr txBox="1"/>
          <p:nvPr/>
        </p:nvSpPr>
        <p:spPr>
          <a:xfrm>
            <a:off x="468630" y="996756"/>
            <a:ext cx="10065258" cy="375552"/>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XXX</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FA2B74B5-E1E1-DBC9-5E2B-6FE96E21B347}"/>
              </a:ext>
            </a:extLst>
          </p:cNvPr>
          <p:cNvCxnSpPr>
            <a:cxnSpLocks/>
          </p:cNvCxnSpPr>
          <p:nvPr/>
        </p:nvCxnSpPr>
        <p:spPr>
          <a:xfrm>
            <a:off x="532403" y="2175453"/>
            <a:ext cx="5286107" cy="0"/>
          </a:xfrm>
          <a:prstGeom prst="line">
            <a:avLst/>
          </a:prstGeom>
          <a:noFill/>
          <a:ln w="9525" cap="flat" cmpd="sng" algn="ctr">
            <a:solidFill>
              <a:srgbClr val="000000"/>
            </a:solidFill>
            <a:prstDash val="solid"/>
            <a:headEnd type="none" w="med" len="med"/>
            <a:tailEnd type="none" w="med" len="med"/>
          </a:ln>
          <a:effectLst/>
        </p:spPr>
      </p:cxnSp>
      <p:sp>
        <p:nvSpPr>
          <p:cNvPr id="5" name="Text Placeholder 89">
            <a:extLst>
              <a:ext uri="{FF2B5EF4-FFF2-40B4-BE49-F238E27FC236}">
                <a16:creationId xmlns:a16="http://schemas.microsoft.com/office/drawing/2014/main" id="{00CFBF25-4D87-A716-CF7E-2BD65300B485}"/>
              </a:ext>
            </a:extLst>
          </p:cNvPr>
          <p:cNvSpPr txBox="1">
            <a:spLocks/>
          </p:cNvSpPr>
          <p:nvPr/>
        </p:nvSpPr>
        <p:spPr>
          <a:xfrm>
            <a:off x="789578" y="1848816"/>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Fiscal implications of ageing truly started in 2020</a:t>
            </a:r>
          </a:p>
        </p:txBody>
      </p:sp>
      <p:pic>
        <p:nvPicPr>
          <p:cNvPr id="6" name="Graphic 5">
            <a:extLst>
              <a:ext uri="{FF2B5EF4-FFF2-40B4-BE49-F238E27FC236}">
                <a16:creationId xmlns:a16="http://schemas.microsoft.com/office/drawing/2014/main" id="{41400086-2A7D-A5FE-E8FD-0AB605808F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757" y="2425143"/>
            <a:ext cx="4107752" cy="4154037"/>
          </a:xfrm>
          <a:prstGeom prst="rect">
            <a:avLst/>
          </a:prstGeom>
        </p:spPr>
      </p:pic>
      <p:sp>
        <p:nvSpPr>
          <p:cNvPr id="7" name="TextBox 6">
            <a:extLst>
              <a:ext uri="{FF2B5EF4-FFF2-40B4-BE49-F238E27FC236}">
                <a16:creationId xmlns:a16="http://schemas.microsoft.com/office/drawing/2014/main" id="{E0432931-945F-3457-25CE-F36885E7FF6D}"/>
              </a:ext>
            </a:extLst>
          </p:cNvPr>
          <p:cNvSpPr txBox="1"/>
          <p:nvPr/>
        </p:nvSpPr>
        <p:spPr>
          <a:xfrm>
            <a:off x="7882645" y="3809486"/>
            <a:ext cx="2441995" cy="671915"/>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Education demographic benchmark</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3472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31FA-4AF0-6BD5-EDF6-42E3526ABFD9}"/>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1B8FD6C-1B7F-B961-C670-69931F23870B}"/>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4F56BC96-76F3-E972-C59F-D3BE88F623CE}"/>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4E6227E2-15F7-B781-479D-82E32146BDEF}"/>
              </a:ext>
            </a:extLst>
          </p:cNvPr>
          <p:cNvSpPr>
            <a:spLocks noGrp="1"/>
          </p:cNvSpPr>
          <p:nvPr>
            <p:ph type="sldNum" sz="quarter" idx="10"/>
          </p:nvPr>
        </p:nvSpPr>
        <p:spPr/>
        <p:txBody>
          <a:bodyPr/>
          <a:lstStyle/>
          <a:p>
            <a:fld id="{4F9AC08D-23A9-440E-BCB9-AA1E9877CC38}" type="slidenum">
              <a:rPr lang="en-US" smtClean="0"/>
              <a:pPr/>
              <a:t>7</a:t>
            </a:fld>
            <a:endParaRPr lang="en-US"/>
          </a:p>
        </p:txBody>
      </p:sp>
      <p:sp>
        <p:nvSpPr>
          <p:cNvPr id="63" name="Title 62">
            <a:extLst>
              <a:ext uri="{FF2B5EF4-FFF2-40B4-BE49-F238E27FC236}">
                <a16:creationId xmlns:a16="http://schemas.microsoft.com/office/drawing/2014/main" id="{1B37E79B-63C0-9CF7-9999-A421C873C28C}"/>
              </a:ext>
            </a:extLst>
          </p:cNvPr>
          <p:cNvSpPr>
            <a:spLocks noGrp="1"/>
          </p:cNvSpPr>
          <p:nvPr>
            <p:ph type="title"/>
          </p:nvPr>
        </p:nvSpPr>
        <p:spPr/>
        <p:txBody>
          <a:bodyPr/>
          <a:lstStyle/>
          <a:p>
            <a:pPr lvl="0"/>
            <a:r>
              <a:rPr lang="en-AU" dirty="0"/>
              <a:t>Health is the big spending driver</a:t>
            </a:r>
          </a:p>
        </p:txBody>
      </p:sp>
      <p:pic>
        <p:nvPicPr>
          <p:cNvPr id="22" name="Graphic 21" descr="Fast Forward with solid fill">
            <a:extLst>
              <a:ext uri="{FF2B5EF4-FFF2-40B4-BE49-F238E27FC236}">
                <a16:creationId xmlns:a16="http://schemas.microsoft.com/office/drawing/2014/main" id="{F042E5D8-E6D7-9DC4-8DFC-BEF659B0AB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A2B64796-443B-C76D-AFAE-BA84D79DC79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8F8EFA85-6041-EA79-7761-A3CA1B1E0AC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B6711B66-3968-5D1B-CFE2-575F4A771C92}"/>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997074DC-C0C1-38E4-27C2-DEA0FEBF2472}"/>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6C43C27-46A9-C88F-4827-57FE79B92A9D}"/>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DAD8D0D9-C9B2-43DE-43C6-E4143946EDB3}"/>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085421F-915B-E9E5-CB45-155AE7ACAF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1FD61043-3B33-4039-47EC-58F6D1AD28D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79792A60-CFE5-39FC-09F4-34D657D964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9887973B-9530-CA82-E411-3474D92885D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7F56E2A-5458-467B-1754-AF5E7264AF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5F88DEC5-214B-67CD-F578-EEB5F27BB48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979CF18C-A882-C52C-BAA0-96E95DC4C21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FE279C79-A72B-AE07-5C85-3837D6798CAE}"/>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Health has grown from 5.5 per cent of GDP in 1999 to 7.1 per cent today. That increase is roughly the same as total spending on the NDIS (1.3 per cent of GDP).</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Graphic 4">
            <a:extLst>
              <a:ext uri="{FF2B5EF4-FFF2-40B4-BE49-F238E27FC236}">
                <a16:creationId xmlns:a16="http://schemas.microsoft.com/office/drawing/2014/main" id="{3945F00B-F306-F027-8673-3AD0BF957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8630" y="2337689"/>
            <a:ext cx="5765416" cy="3536013"/>
          </a:xfrm>
          <a:prstGeom prst="rect">
            <a:avLst/>
          </a:prstGeom>
        </p:spPr>
      </p:pic>
      <p:pic>
        <p:nvPicPr>
          <p:cNvPr id="7" name="Graphic 6">
            <a:extLst>
              <a:ext uri="{FF2B5EF4-FFF2-40B4-BE49-F238E27FC236}">
                <a16:creationId xmlns:a16="http://schemas.microsoft.com/office/drawing/2014/main" id="{11299D0A-3390-DF30-0372-1EC530E852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93608" y="2216026"/>
            <a:ext cx="4614790" cy="3645218"/>
          </a:xfrm>
          <a:prstGeom prst="rect">
            <a:avLst/>
          </a:prstGeom>
        </p:spPr>
      </p:pic>
    </p:spTree>
    <p:extLst>
      <p:ext uri="{BB962C8B-B14F-4D97-AF65-F5344CB8AC3E}">
        <p14:creationId xmlns:p14="http://schemas.microsoft.com/office/powerpoint/2010/main" val="262104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6ADF-0508-6AF0-73BC-6576DD99DF84}"/>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04A5652-771F-9B92-1BCC-13EBC530AB65}"/>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B1B8FD6C-1B7F-B961-C670-69931F23870B}"/>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BA4B490-4CB0-335B-7DF8-5A42D008D469}"/>
              </a:ext>
            </a:extLst>
          </p:cNvPr>
          <p:cNvSpPr>
            <a:spLocks noGrp="1"/>
          </p:cNvSpPr>
          <p:nvPr>
            <p:ph type="sldNum" sz="quarter" idx="10"/>
          </p:nvPr>
        </p:nvSpPr>
        <p:spPr/>
        <p:txBody>
          <a:bodyPr/>
          <a:lstStyle/>
          <a:p>
            <a:fld id="{4F9AC08D-23A9-440E-BCB9-AA1E9877CC38}" type="slidenum">
              <a:rPr lang="en-US" smtClean="0"/>
              <a:pPr/>
              <a:t>8</a:t>
            </a:fld>
            <a:endParaRPr lang="en-US"/>
          </a:p>
        </p:txBody>
      </p:sp>
      <p:sp>
        <p:nvSpPr>
          <p:cNvPr id="63" name="Title 62">
            <a:extLst>
              <a:ext uri="{FF2B5EF4-FFF2-40B4-BE49-F238E27FC236}">
                <a16:creationId xmlns:a16="http://schemas.microsoft.com/office/drawing/2014/main" id="{9A612140-DEC5-939D-70ED-2B261D858B10}"/>
              </a:ext>
            </a:extLst>
          </p:cNvPr>
          <p:cNvSpPr>
            <a:spLocks noGrp="1"/>
          </p:cNvSpPr>
          <p:nvPr>
            <p:ph type="title"/>
          </p:nvPr>
        </p:nvSpPr>
        <p:spPr/>
        <p:txBody>
          <a:bodyPr/>
          <a:lstStyle/>
          <a:p>
            <a:pPr lvl="0"/>
            <a:r>
              <a:rPr lang="en-AU" dirty="0"/>
              <a:t>Social protection spending is increasingly “in-kind”</a:t>
            </a:r>
          </a:p>
        </p:txBody>
      </p:sp>
      <p:pic>
        <p:nvPicPr>
          <p:cNvPr id="22" name="Graphic 21" descr="Fast Forward with solid fill">
            <a:extLst>
              <a:ext uri="{FF2B5EF4-FFF2-40B4-BE49-F238E27FC236}">
                <a16:creationId xmlns:a16="http://schemas.microsoft.com/office/drawing/2014/main" id="{C351F2FE-2F81-AD1F-338D-654F407756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0B437A3E-4200-0E36-4132-D97FCA190E19}"/>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1BCEBB89-1DFD-D38C-5E5B-AD081A0FEF1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16BDA032-B714-18E1-56F8-776E8652FF3B}"/>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33523E7F-52E3-3E96-804D-351701F4A246}"/>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C4DCEDCC-499E-26FE-EB4B-83E5827606A1}"/>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3205B8A0-92EB-C151-452C-D1B35AD27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89F20355-3467-C707-E0D2-B39EA4FBF85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3567671C-FAF0-7449-A883-6926817D28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4226C37A-2A85-C1B3-DF5F-18DACD7E272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4E196974-D2DA-BE0B-26CE-B3D68C02F7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FEA520E9-7525-A1EA-E8C4-1F1371A903B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136C0411-E3AE-6306-9098-B660D6568D0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C666F43A-23C0-6B33-0D28-471D42754CE8}"/>
              </a:ext>
            </a:extLst>
          </p:cNvPr>
          <p:cNvSpPr txBox="1"/>
          <p:nvPr/>
        </p:nvSpPr>
        <p:spPr>
          <a:xfrm>
            <a:off x="468630" y="996756"/>
            <a:ext cx="10065258" cy="968278"/>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Since 2000, spending on income support (pensions, </a:t>
            </a:r>
            <a:r>
              <a:rPr lang="en-US" dirty="0" err="1">
                <a:latin typeface="Calibri" panose="020F0502020204030204" pitchFamily="34" charset="0"/>
                <a:ea typeface="Calibri" panose="020F0502020204030204" pitchFamily="34" charset="0"/>
                <a:cs typeface="Calibri" panose="020F0502020204030204" pitchFamily="34" charset="0"/>
              </a:rPr>
              <a:t>JobSeeker</a:t>
            </a:r>
            <a:r>
              <a:rPr lang="en-US" dirty="0">
                <a:latin typeface="Calibri" panose="020F0502020204030204" pitchFamily="34" charset="0"/>
                <a:ea typeface="Calibri" panose="020F0502020204030204" pitchFamily="34" charset="0"/>
                <a:cs typeface="Calibri" panose="020F0502020204030204" pitchFamily="34" charset="0"/>
              </a:rPr>
              <a:t>, family payments,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 has fallen from 7.8 per cent of GDP to 5.3 per cent. In-kind services (like Medicare, NDIS, education) have risen from 1.3 per cent to 3.7 per cent over the same period.</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12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44DD4-ABE4-2712-3A3B-0A484AF2450F}"/>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F3DDF2A5-B3CE-A5C9-0347-34C3D98B1704}"/>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B04A5652-771F-9B92-1BCC-13EBC530AB65}"/>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0F58B1B-2132-A319-81C7-91A467896A4B}"/>
              </a:ext>
            </a:extLst>
          </p:cNvPr>
          <p:cNvSpPr>
            <a:spLocks noGrp="1"/>
          </p:cNvSpPr>
          <p:nvPr>
            <p:ph type="sldNum" sz="quarter" idx="10"/>
          </p:nvPr>
        </p:nvSpPr>
        <p:spPr/>
        <p:txBody>
          <a:bodyPr/>
          <a:lstStyle/>
          <a:p>
            <a:fld id="{4F9AC08D-23A9-440E-BCB9-AA1E9877CC38}" type="slidenum">
              <a:rPr lang="en-US" smtClean="0"/>
              <a:pPr/>
              <a:t>9</a:t>
            </a:fld>
            <a:endParaRPr lang="en-US"/>
          </a:p>
        </p:txBody>
      </p:sp>
      <p:sp>
        <p:nvSpPr>
          <p:cNvPr id="63" name="Title 62">
            <a:extLst>
              <a:ext uri="{FF2B5EF4-FFF2-40B4-BE49-F238E27FC236}">
                <a16:creationId xmlns:a16="http://schemas.microsoft.com/office/drawing/2014/main" id="{5EB8C11F-F9E9-0BE2-6B38-3C834573E7DB}"/>
              </a:ext>
            </a:extLst>
          </p:cNvPr>
          <p:cNvSpPr>
            <a:spLocks noGrp="1"/>
          </p:cNvSpPr>
          <p:nvPr>
            <p:ph type="title"/>
          </p:nvPr>
        </p:nvSpPr>
        <p:spPr/>
        <p:txBody>
          <a:bodyPr/>
          <a:lstStyle/>
          <a:p>
            <a:pPr lvl="0"/>
            <a:r>
              <a:rPr lang="en-AU" dirty="0"/>
              <a:t>Social protection spending is increasingly universal</a:t>
            </a:r>
          </a:p>
        </p:txBody>
      </p:sp>
      <p:pic>
        <p:nvPicPr>
          <p:cNvPr id="22" name="Graphic 21" descr="Fast Forward with solid fill">
            <a:extLst>
              <a:ext uri="{FF2B5EF4-FFF2-40B4-BE49-F238E27FC236}">
                <a16:creationId xmlns:a16="http://schemas.microsoft.com/office/drawing/2014/main" id="{0BCA5CBD-8FE9-D985-F3FC-DEBD6E3EB8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D06F74F0-E896-4FB8-33F5-EF68F26D9966}"/>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A7173EDE-CEC4-F85C-F686-2FFA64F6C663}"/>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D0BE5C89-B87E-AADD-96C4-381C6B536BD8}"/>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56D6C99F-67E5-6148-E5ED-519B5A3C140D}"/>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9FD36AC-0C6D-C70A-91F6-BB30F5AAFC30}"/>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50585B7A-CCF0-E8DE-C140-0BF7853426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2D8B880E-60BB-50CC-FF34-D0423DB27B9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1A1A7C57-35B1-9454-2620-BF90FBB4A00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101C25EC-D459-EEA1-D959-AC774B6B50F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BE40257-66D4-4232-DF89-0E6A9EBCF0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95913D67-67FB-A33A-D807-B595F67AC4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AD8C14F-F2FD-B9FD-D5BE-739F4DB59D1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3" name="TextBox 2">
            <a:extLst>
              <a:ext uri="{FF2B5EF4-FFF2-40B4-BE49-F238E27FC236}">
                <a16:creationId xmlns:a16="http://schemas.microsoft.com/office/drawing/2014/main" id="{B8595605-008B-58A9-3EC6-B01EF90078FC}"/>
              </a:ext>
            </a:extLst>
          </p:cNvPr>
          <p:cNvSpPr txBox="1"/>
          <p:nvPr/>
        </p:nvSpPr>
        <p:spPr>
          <a:xfrm>
            <a:off x="7039217" y="2054795"/>
            <a:ext cx="723275" cy="369332"/>
          </a:xfrm>
          <a:prstGeom prst="rect">
            <a:avLst/>
          </a:prstGeom>
          <a:noFill/>
        </p:spPr>
        <p:txBody>
          <a:bodyPr wrap="none" rtlCol="0">
            <a:spAutoFit/>
          </a:bodyPr>
          <a:lstStyle/>
          <a:p>
            <a:r>
              <a:rPr lang="en-US" dirty="0"/>
              <a:t>XXXX</a:t>
            </a:r>
            <a:endParaRPr lang="en-NZ" dirty="0"/>
          </a:p>
        </p:txBody>
      </p:sp>
      <p:sp>
        <p:nvSpPr>
          <p:cNvPr id="10" name="TextBox 9">
            <a:extLst>
              <a:ext uri="{FF2B5EF4-FFF2-40B4-BE49-F238E27FC236}">
                <a16:creationId xmlns:a16="http://schemas.microsoft.com/office/drawing/2014/main" id="{B788DB18-2AA8-F423-8DC4-3C0A93D8B18F}"/>
              </a:ext>
            </a:extLst>
          </p:cNvPr>
          <p:cNvSpPr txBox="1"/>
          <p:nvPr/>
        </p:nvSpPr>
        <p:spPr>
          <a:xfrm>
            <a:off x="468630" y="996756"/>
            <a:ext cx="10065258" cy="968278"/>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Income supports are highly targeted to those on low income. Historically, for every dollar of income support provided to the highest income quartile, the bottom quartile received $5. By contrast, the benefits from in-kind services tend to be more evenly distributed across the income spectrum.</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16958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946&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OJRKMSIZCicbhc4bAXGX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61 slide master">
  <a:themeElements>
    <a:clrScheme name="e61 theme">
      <a:dk1>
        <a:sysClr val="windowText" lastClr="000000"/>
      </a:dk1>
      <a:lt1>
        <a:sysClr val="window" lastClr="FFFFFF"/>
      </a:lt1>
      <a:dk2>
        <a:srgbClr val="44546A"/>
      </a:dk2>
      <a:lt2>
        <a:srgbClr val="E7E6E6"/>
      </a:lt2>
      <a:accent1>
        <a:srgbClr val="004F54"/>
      </a:accent1>
      <a:accent2>
        <a:srgbClr val="008080"/>
      </a:accent2>
      <a:accent3>
        <a:srgbClr val="33A7AB"/>
      </a:accent3>
      <a:accent4>
        <a:srgbClr val="FFA557"/>
      </a:accent4>
      <a:accent5>
        <a:srgbClr val="F88379"/>
      </a:accent5>
      <a:accent6>
        <a:srgbClr val="B40000"/>
      </a:accent6>
      <a:hlink>
        <a:srgbClr val="0563C1"/>
      </a:hlink>
      <a:folHlink>
        <a:srgbClr val="954F72"/>
      </a:folHlink>
    </a:clrScheme>
    <a:fontScheme name="Custom 2">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e61 general template.potx" id="{90061909-20C7-47C0-9BA3-1FCA4037CBDA}" vid="{47FE1831-D1E7-41D2-8A16-5B5B5DBA35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4025935-85eb-43e8-ab32-734675053e7f" xsi:nil="true"/>
    <lcf76f155ced4ddcb4097134ff3c332f xmlns="aa802c90-64f7-4260-a678-c5c09559402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8A1619F266734FBC2B48FB95398739" ma:contentTypeVersion="19" ma:contentTypeDescription="Create a new document." ma:contentTypeScope="" ma:versionID="a36d063c8eb047894120791759bbc902">
  <xsd:schema xmlns:xsd="http://www.w3.org/2001/XMLSchema" xmlns:xs="http://www.w3.org/2001/XMLSchema" xmlns:p="http://schemas.microsoft.com/office/2006/metadata/properties" xmlns:ns2="aa802c90-64f7-4260-a678-c5c09559402a" xmlns:ns3="d4025935-85eb-43e8-ab32-734675053e7f" targetNamespace="http://schemas.microsoft.com/office/2006/metadata/properties" ma:root="true" ma:fieldsID="c6f7ca54d7100feba0c176cc38564367" ns2:_="" ns3:_="">
    <xsd:import namespace="aa802c90-64f7-4260-a678-c5c09559402a"/>
    <xsd:import namespace="d4025935-85eb-43e8-ab32-734675053e7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LengthInSecond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02c90-64f7-4260-a678-c5c0955940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bce0e04-9c7f-4626-8cb4-29f8b9ace21f"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4025935-85eb-43e8-ab32-734675053e7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d7d9116-efc1-484d-8b57-8af332a5bfd6}" ma:internalName="TaxCatchAll" ma:showField="CatchAllData" ma:web="d4025935-85eb-43e8-ab32-734675053e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36B762-179B-48EA-90B2-E74079BA15DE}">
  <ds:schemaRefs>
    <ds:schemaRef ds:uri="d4025935-85eb-43e8-ab32-734675053e7f"/>
    <ds:schemaRef ds:uri="aa802c90-64f7-4260-a678-c5c09559402a"/>
    <ds:schemaRef ds:uri="http://www.w3.org/XML/1998/namespace"/>
    <ds:schemaRef ds:uri="http://schemas.microsoft.com/office/infopath/2007/PartnerControls"/>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29E81E1-445C-4E91-8E35-C5BD736A3B77}">
  <ds:schemaRefs>
    <ds:schemaRef ds:uri="http://schemas.microsoft.com/sharepoint/v3/contenttype/forms"/>
  </ds:schemaRefs>
</ds:datastoreItem>
</file>

<file path=customXml/itemProps3.xml><?xml version="1.0" encoding="utf-8"?>
<ds:datastoreItem xmlns:ds="http://schemas.openxmlformats.org/officeDocument/2006/customXml" ds:itemID="{77AB7FB4-6D47-4EC6-BF49-66E893D4B5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802c90-64f7-4260-a678-c5c09559402a"/>
    <ds:schemaRef ds:uri="d4025935-85eb-43e8-ab32-734675053e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e61 general template (2)</Template>
  <TotalTime>897</TotalTime>
  <Words>1261</Words>
  <Application>Microsoft Office PowerPoint</Application>
  <PresentationFormat>Widescreen</PresentationFormat>
  <Paragraphs>259</Paragraphs>
  <Slides>30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Arial</vt:lpstr>
      <vt:lpstr>Calibri</vt:lpstr>
      <vt:lpstr>Graphik</vt:lpstr>
      <vt:lpstr>GT Sectra Fine</vt:lpstr>
      <vt:lpstr>Proxima Nova Rg</vt:lpstr>
      <vt:lpstr>System Font</vt:lpstr>
      <vt:lpstr>e61 slide master</vt:lpstr>
      <vt:lpstr>think-cell Slide</vt:lpstr>
      <vt:lpstr>Consolidated fiscal report</vt:lpstr>
      <vt:lpstr>Borrowing has become a habit</vt:lpstr>
      <vt:lpstr>Australia is at risk of losing its status as a low debt economy </vt:lpstr>
      <vt:lpstr>States matter for this trend</vt:lpstr>
      <vt:lpstr>Good times generating spending habits</vt:lpstr>
      <vt:lpstr>Spending drivers: ageing pressures and discretionary choices</vt:lpstr>
      <vt:lpstr>Health is the big spending driver</vt:lpstr>
      <vt:lpstr>Social protection spending is increasingly “in-kind”</vt:lpstr>
      <vt:lpstr>Social protection spending is increasingly universal</vt:lpstr>
      <vt:lpstr>Value for money concerns on big items</vt:lpstr>
      <vt:lpstr>It isn’t clear where the money will come from</vt:lpstr>
      <vt:lpstr>This is projected to lead to higher spending and deficits</vt:lpstr>
      <vt:lpstr>Managing the narrow corridor</vt:lpstr>
      <vt:lpstr>PowerPoint Presentation</vt:lpstr>
      <vt:lpstr>Ageing is upon us</vt:lpstr>
      <vt:lpstr>Ageing boy that cried wolf?</vt:lpstr>
      <vt:lpstr>States are the canary in the coal mine</vt:lpstr>
      <vt:lpstr>Tax system straining to meet these demands</vt:lpstr>
      <vt:lpstr>PowerPoint Presentation</vt:lpstr>
      <vt:lpstr>Tough choices on spending restraint or …</vt:lpstr>
      <vt:lpstr>… raising tax at the lowest (economic) cost</vt:lpstr>
      <vt:lpstr>PowerPoint Presentation</vt:lpstr>
      <vt:lpstr>Productivity</vt:lpstr>
      <vt:lpstr>Intergenerational equity</vt:lpstr>
      <vt:lpstr>Intergenerational equity and productivity</vt:lpstr>
      <vt:lpstr>In-kind supports</vt:lpstr>
      <vt:lpstr>Health spending</vt:lpstr>
      <vt:lpstr>Education spending</vt:lpstr>
      <vt:lpstr>CGT discount</vt:lpstr>
      <vt:lpstr>GST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 Nolan</dc:creator>
  <cp:lastModifiedBy>Matt Nolan</cp:lastModifiedBy>
  <cp:revision>29</cp:revision>
  <dcterms:created xsi:type="dcterms:W3CDTF">2025-11-17T22:22:05Z</dcterms:created>
  <dcterms:modified xsi:type="dcterms:W3CDTF">2025-11-28T02:39:42Z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0x010100E38A1619F266734FBC2B48FB95398739</vt:lpwstr>
  </property>
  <property fmtid="{D5CDD505-2E9C-101B-9397-08002B2CF9AE}" pid="3" name="MediaServiceImageTags">
    <vt:lpwstr/>
  </property>
</Properties>
</file>